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sldIdLst>
    <p:sldId id="256" r:id="rId2"/>
    <p:sldId id="258" r:id="rId3"/>
    <p:sldId id="310" r:id="rId4"/>
    <p:sldId id="326" r:id="rId5"/>
    <p:sldId id="327" r:id="rId6"/>
    <p:sldId id="311" r:id="rId7"/>
    <p:sldId id="343" r:id="rId8"/>
    <p:sldId id="301" r:id="rId9"/>
    <p:sldId id="306" r:id="rId10"/>
    <p:sldId id="330" r:id="rId11"/>
    <p:sldId id="331" r:id="rId12"/>
    <p:sldId id="313" r:id="rId13"/>
    <p:sldId id="315" r:id="rId14"/>
    <p:sldId id="309" r:id="rId15"/>
    <p:sldId id="307" r:id="rId16"/>
    <p:sldId id="342" r:id="rId17"/>
    <p:sldId id="332" r:id="rId18"/>
    <p:sldId id="333" r:id="rId19"/>
    <p:sldId id="334" r:id="rId20"/>
    <p:sldId id="335" r:id="rId21"/>
    <p:sldId id="340" r:id="rId22"/>
    <p:sldId id="323" r:id="rId23"/>
    <p:sldId id="341" r:id="rId24"/>
    <p:sldId id="336" r:id="rId25"/>
    <p:sldId id="337" r:id="rId26"/>
    <p:sldId id="263" r:id="rId2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extLst>
      <p:ext uri="{19B8F6BF-5375-455C-9EA6-DF929625EA0E}">
        <p15:presenceInfo xmlns:p15="http://schemas.microsoft.com/office/powerpoint/2012/main" userId="Administrat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2BC53"/>
    <a:srgbClr val="2CA449"/>
    <a:srgbClr val="FF0000"/>
    <a:srgbClr val="43CD64"/>
    <a:srgbClr val="6BD3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7" d="100"/>
          <a:sy n="77" d="100"/>
        </p:scale>
        <p:origin x="268"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6/20/2021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94620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6/20/2021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82430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6/20/2021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281576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6/20/2021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843571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6/20/2021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868970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6/20/2021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660392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6/20/2021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561653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6/20/2021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129156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6/20/2021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843449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6/20/2021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‹N°›</a:t>
            </a:fld>
            <a:endParaRPr lang="en-US" dirty="0"/>
          </a:p>
        </p:txBody>
      </p:sp>
    </p:spTree>
    <p:extLst>
      <p:ext uri="{BB962C8B-B14F-4D97-AF65-F5344CB8AC3E}">
        <p14:creationId xmlns:p14="http://schemas.microsoft.com/office/powerpoint/2010/main" val="3888003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6/20/2021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4276062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6/20/2021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‹N°›</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9757598"/>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06" r:id="rId6"/>
    <p:sldLayoutId id="2147483702" r:id="rId7"/>
    <p:sldLayoutId id="2147483703" r:id="rId8"/>
    <p:sldLayoutId id="2147483704" r:id="rId9"/>
    <p:sldLayoutId id="2147483705" r:id="rId10"/>
    <p:sldLayoutId id="2147483707" r:id="rId11"/>
  </p:sldLayoutIdLst>
  <p:hf sldNum="0" hdr="0" ftr="0" dt="0"/>
  <p:txStyles>
    <p:titleStyle>
      <a:lvl1pPr algn="l" defTabSz="914400" rtl="0" eaLnBrk="1" latinLnBrk="0" hangingPunct="1">
        <a:lnSpc>
          <a:spcPct val="90000"/>
        </a:lnSpc>
        <a:spcBef>
          <a:spcPct val="0"/>
        </a:spcBef>
        <a:buNone/>
        <a:defRPr sz="44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29.png"/></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2.png"/><Relationship Id="rId4" Type="http://schemas.openxmlformats.org/officeDocument/2006/relationships/image" Target="../media/image41.png"/><Relationship Id="rId9"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santepubliquefrance.fr/" TargetMode="Externa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2.png"/><Relationship Id="rId4" Type="http://schemas.openxmlformats.org/officeDocument/2006/relationships/image" Target="../media/image49.png"/><Relationship Id="rId9"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2">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F9CE95DF-06BC-4C8D-A019-4EF5ED9339B5}"/>
              </a:ext>
            </a:extLst>
          </p:cNvPr>
          <p:cNvSpPr>
            <a:spLocks noGrp="1"/>
          </p:cNvSpPr>
          <p:nvPr>
            <p:ph type="ctrTitle"/>
          </p:nvPr>
        </p:nvSpPr>
        <p:spPr>
          <a:xfrm>
            <a:off x="5289754" y="639097"/>
            <a:ext cx="6253317" cy="3686015"/>
          </a:xfrm>
        </p:spPr>
        <p:txBody>
          <a:bodyPr>
            <a:normAutofit/>
          </a:bodyPr>
          <a:lstStyle/>
          <a:p>
            <a:r>
              <a:rPr lang="fr-FR"/>
              <a:t>Projet  3</a:t>
            </a:r>
          </a:p>
        </p:txBody>
      </p:sp>
      <p:sp>
        <p:nvSpPr>
          <p:cNvPr id="3" name="Sous-titre 2">
            <a:extLst>
              <a:ext uri="{FF2B5EF4-FFF2-40B4-BE49-F238E27FC236}">
                <a16:creationId xmlns:a16="http://schemas.microsoft.com/office/drawing/2014/main" id="{29A0F3F7-EEF2-49C8-AC4E-93CA74016B13}"/>
              </a:ext>
            </a:extLst>
          </p:cNvPr>
          <p:cNvSpPr>
            <a:spLocks noGrp="1"/>
          </p:cNvSpPr>
          <p:nvPr>
            <p:ph type="subTitle" idx="1"/>
          </p:nvPr>
        </p:nvSpPr>
        <p:spPr>
          <a:xfrm>
            <a:off x="5289753" y="4672739"/>
            <a:ext cx="6269347" cy="1021498"/>
          </a:xfrm>
        </p:spPr>
        <p:txBody>
          <a:bodyPr>
            <a:normAutofit/>
          </a:bodyPr>
          <a:lstStyle/>
          <a:p>
            <a:r>
              <a:rPr lang="fr-FR">
                <a:solidFill>
                  <a:schemeClr val="tx1">
                    <a:lumMod val="85000"/>
                    <a:lumOff val="15000"/>
                  </a:schemeClr>
                </a:solidFill>
              </a:rPr>
              <a:t>Concevez une application au service de la santé publique</a:t>
            </a:r>
          </a:p>
          <a:p>
            <a:endParaRPr lang="fr-FR">
              <a:solidFill>
                <a:schemeClr val="tx1">
                  <a:lumMod val="85000"/>
                  <a:lumOff val="15000"/>
                </a:schemeClr>
              </a:solidFill>
            </a:endParaRPr>
          </a:p>
        </p:txBody>
      </p:sp>
      <p:pic>
        <p:nvPicPr>
          <p:cNvPr id="4" name="Picture 3" descr="Graphiques financiers numériques">
            <a:extLst>
              <a:ext uri="{FF2B5EF4-FFF2-40B4-BE49-F238E27FC236}">
                <a16:creationId xmlns:a16="http://schemas.microsoft.com/office/drawing/2014/main" id="{807C9847-EF77-4FB2-9894-70677E6DB60A}"/>
              </a:ext>
            </a:extLst>
          </p:cNvPr>
          <p:cNvPicPr>
            <a:picLocks noChangeAspect="1"/>
          </p:cNvPicPr>
          <p:nvPr/>
        </p:nvPicPr>
        <p:blipFill rotWithShape="1">
          <a:blip r:embed="rId2"/>
          <a:srcRect l="36349" r="7214"/>
          <a:stretch/>
        </p:blipFill>
        <p:spPr>
          <a:xfrm>
            <a:off x="-1" y="1"/>
            <a:ext cx="4635315" cy="6857999"/>
          </a:xfrm>
          <a:prstGeom prst="rect">
            <a:avLst/>
          </a:prstGeom>
        </p:spPr>
      </p:pic>
      <p:cxnSp>
        <p:nvCxnSpPr>
          <p:cNvPr id="28" name="Straight Connector 24">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ZoneTexte 6">
            <a:extLst>
              <a:ext uri="{FF2B5EF4-FFF2-40B4-BE49-F238E27FC236}">
                <a16:creationId xmlns:a16="http://schemas.microsoft.com/office/drawing/2014/main" id="{30C88A0A-291E-41FC-8B70-C5546BCB51C9}"/>
              </a:ext>
            </a:extLst>
          </p:cNvPr>
          <p:cNvSpPr txBox="1"/>
          <p:nvPr/>
        </p:nvSpPr>
        <p:spPr>
          <a:xfrm>
            <a:off x="619843" y="144691"/>
            <a:ext cx="2870780" cy="369332"/>
          </a:xfrm>
          <a:prstGeom prst="rect">
            <a:avLst/>
          </a:prstGeom>
          <a:noFill/>
        </p:spPr>
        <p:txBody>
          <a:bodyPr wrap="square" rtlCol="0">
            <a:spAutoFit/>
          </a:bodyPr>
          <a:lstStyle/>
          <a:p>
            <a:pPr>
              <a:spcAft>
                <a:spcPts val="600"/>
              </a:spcAft>
            </a:pPr>
            <a:r>
              <a:rPr lang="fr-FR" i="1" dirty="0">
                <a:solidFill>
                  <a:schemeClr val="bg1"/>
                </a:solidFill>
                <a:latin typeface="Times New Roman" panose="02020603050405020304" pitchFamily="18" charset="0"/>
                <a:cs typeface="Times New Roman" panose="02020603050405020304" pitchFamily="18" charset="0"/>
              </a:rPr>
              <a:t>Parcours: « Data Scientist »</a:t>
            </a:r>
          </a:p>
        </p:txBody>
      </p:sp>
      <p:sp>
        <p:nvSpPr>
          <p:cNvPr id="8" name="ZoneTexte 7">
            <a:extLst>
              <a:ext uri="{FF2B5EF4-FFF2-40B4-BE49-F238E27FC236}">
                <a16:creationId xmlns:a16="http://schemas.microsoft.com/office/drawing/2014/main" id="{866D95C2-DE1C-4D2A-8E5F-B0EB2A3E6609}"/>
              </a:ext>
            </a:extLst>
          </p:cNvPr>
          <p:cNvSpPr txBox="1"/>
          <p:nvPr/>
        </p:nvSpPr>
        <p:spPr>
          <a:xfrm>
            <a:off x="10614991" y="6367420"/>
            <a:ext cx="1757237" cy="307777"/>
          </a:xfrm>
          <a:prstGeom prst="rect">
            <a:avLst/>
          </a:prstGeom>
          <a:noFill/>
        </p:spPr>
        <p:txBody>
          <a:bodyPr wrap="square" rtlCol="0">
            <a:spAutoFit/>
          </a:bodyPr>
          <a:lstStyle/>
          <a:p>
            <a:pPr>
              <a:spcAft>
                <a:spcPts val="600"/>
              </a:spcAft>
            </a:pPr>
            <a:r>
              <a:rPr lang="fr-FR" sz="1400" i="1" dirty="0">
                <a:latin typeface="Times New Roman" panose="02020603050405020304" pitchFamily="18" charset="0"/>
                <a:cs typeface="Times New Roman" panose="02020603050405020304" pitchFamily="18" charset="0"/>
              </a:rPr>
              <a:t>Housna KOUIDRI</a:t>
            </a:r>
          </a:p>
        </p:txBody>
      </p:sp>
      <p:pic>
        <p:nvPicPr>
          <p:cNvPr id="14" name="Picture 2" descr="Faites bon usage des couleurs - Améliorez l'impact de vos présentations -  OpenClassrooms">
            <a:extLst>
              <a:ext uri="{FF2B5EF4-FFF2-40B4-BE49-F238E27FC236}">
                <a16:creationId xmlns:a16="http://schemas.microsoft.com/office/drawing/2014/main" id="{B3398381-090F-4DEA-9080-5BF347B284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7040" y="34268"/>
            <a:ext cx="1510747" cy="764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3104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36DC7F-AE23-449B-880B-FE5B1231707C}"/>
              </a:ext>
            </a:extLst>
          </p:cNvPr>
          <p:cNvSpPr/>
          <p:nvPr/>
        </p:nvSpPr>
        <p:spPr>
          <a:xfrm>
            <a:off x="3105461" y="2564084"/>
            <a:ext cx="5128953" cy="71537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latin typeface="Times New Roman" panose="02020603050405020304" pitchFamily="18" charset="0"/>
                <a:cs typeface="Times New Roman" panose="02020603050405020304" pitchFamily="18" charset="0"/>
              </a:rPr>
              <a:t>Séquence de nettoyage des données</a:t>
            </a:r>
            <a:endParaRPr lang="fr-FR" sz="2000" b="1" dirty="0">
              <a:solidFill>
                <a:schemeClr val="tx1"/>
              </a:solidFill>
              <a:latin typeface="Times New Roman" panose="02020603050405020304" pitchFamily="18" charset="0"/>
              <a:cs typeface="Times New Roman" panose="02020603050405020304" pitchFamily="18" charset="0"/>
            </a:endParaRPr>
          </a:p>
        </p:txBody>
      </p:sp>
      <p:sp>
        <p:nvSpPr>
          <p:cNvPr id="3" name="Rectangle : coins arrondis 2">
            <a:extLst>
              <a:ext uri="{FF2B5EF4-FFF2-40B4-BE49-F238E27FC236}">
                <a16:creationId xmlns:a16="http://schemas.microsoft.com/office/drawing/2014/main" id="{E803F2AA-39AA-4435-9433-40DCC504E494}"/>
              </a:ext>
            </a:extLst>
          </p:cNvPr>
          <p:cNvSpPr/>
          <p:nvPr/>
        </p:nvSpPr>
        <p:spPr>
          <a:xfrm>
            <a:off x="835266" y="393931"/>
            <a:ext cx="2593754" cy="2031060"/>
          </a:xfrm>
          <a:prstGeom prst="roundRect">
            <a:avLst>
              <a:gd name="adj" fmla="val 1000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a:lstStyle/>
          <a:p>
            <a:pPr algn="ctr"/>
            <a:endParaRPr lang="fr-FR" dirty="0"/>
          </a:p>
          <a:p>
            <a:pPr algn="ctr"/>
            <a:r>
              <a:rPr lang="fr-FR" dirty="0"/>
              <a:t>Supprimer les colonnes avec +80% de valeurs manquantes (NaN)</a:t>
            </a:r>
          </a:p>
        </p:txBody>
      </p:sp>
      <p:sp>
        <p:nvSpPr>
          <p:cNvPr id="4" name="Rectangle : coins arrondis 3">
            <a:extLst>
              <a:ext uri="{FF2B5EF4-FFF2-40B4-BE49-F238E27FC236}">
                <a16:creationId xmlns:a16="http://schemas.microsoft.com/office/drawing/2014/main" id="{775EC029-5F5E-42DF-8FE9-2E34060A195B}"/>
              </a:ext>
            </a:extLst>
          </p:cNvPr>
          <p:cNvSpPr/>
          <p:nvPr/>
        </p:nvSpPr>
        <p:spPr>
          <a:xfrm>
            <a:off x="4435755" y="401882"/>
            <a:ext cx="2593754" cy="2048069"/>
          </a:xfrm>
          <a:prstGeom prst="roundRect">
            <a:avLst>
              <a:gd name="adj" fmla="val 10000"/>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a:lstStyle/>
          <a:p>
            <a:pPr algn="ctr"/>
            <a:endParaRPr lang="fr-FR" dirty="0"/>
          </a:p>
          <a:p>
            <a:pPr algn="ctr"/>
            <a:r>
              <a:rPr lang="fr-FR" dirty="0"/>
              <a:t>Supprimer les données dont le Nutri-score ou le Nova- group sont NaN</a:t>
            </a:r>
          </a:p>
        </p:txBody>
      </p:sp>
      <p:sp>
        <p:nvSpPr>
          <p:cNvPr id="5" name="Rectangle : coins arrondis 4">
            <a:extLst>
              <a:ext uri="{FF2B5EF4-FFF2-40B4-BE49-F238E27FC236}">
                <a16:creationId xmlns:a16="http://schemas.microsoft.com/office/drawing/2014/main" id="{FE115A84-0412-424E-9DF3-B49AE1FF4252}"/>
              </a:ext>
            </a:extLst>
          </p:cNvPr>
          <p:cNvSpPr/>
          <p:nvPr/>
        </p:nvSpPr>
        <p:spPr>
          <a:xfrm>
            <a:off x="8070902" y="384779"/>
            <a:ext cx="2593755" cy="2048070"/>
          </a:xfrm>
          <a:prstGeom prst="roundRect">
            <a:avLst>
              <a:gd name="adj" fmla="val 1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a:lstStyle/>
          <a:p>
            <a:pPr algn="ctr"/>
            <a:endParaRPr lang="fr-FR" dirty="0"/>
          </a:p>
          <a:p>
            <a:pPr algn="ctr"/>
            <a:r>
              <a:rPr lang="fr-FR" dirty="0"/>
              <a:t>Supprimer les colonnes contenant les mêmes infos: (Sodium, Energie, Nutri)</a:t>
            </a:r>
          </a:p>
        </p:txBody>
      </p:sp>
      <p:sp>
        <p:nvSpPr>
          <p:cNvPr id="6" name="Rectangle : coins arrondis 5">
            <a:extLst>
              <a:ext uri="{FF2B5EF4-FFF2-40B4-BE49-F238E27FC236}">
                <a16:creationId xmlns:a16="http://schemas.microsoft.com/office/drawing/2014/main" id="{5AF81AD6-5874-4141-AC98-42CA6EE32224}"/>
              </a:ext>
            </a:extLst>
          </p:cNvPr>
          <p:cNvSpPr/>
          <p:nvPr/>
        </p:nvSpPr>
        <p:spPr>
          <a:xfrm>
            <a:off x="8134538" y="3494789"/>
            <a:ext cx="2593756" cy="2048070"/>
          </a:xfrm>
          <a:prstGeom prst="roundRect">
            <a:avLst>
              <a:gd name="adj" fmla="val 10000"/>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a:lstStyle/>
          <a:p>
            <a:r>
              <a:rPr lang="fr-FR" dirty="0"/>
              <a:t>Supprimer les lignes avec valeurs</a:t>
            </a:r>
            <a:r>
              <a:rPr lang="fr-FR" b="0" i="0" dirty="0">
                <a:solidFill>
                  <a:schemeClr val="bg1"/>
                </a:solidFill>
                <a:effectLst/>
                <a:latin typeface="arial" panose="020B0604020202020204" pitchFamily="34" charset="0"/>
              </a:rPr>
              <a:t> </a:t>
            </a:r>
            <a:r>
              <a:rPr lang="fr-FR" sz="1600" b="0" i="0" dirty="0">
                <a:solidFill>
                  <a:schemeClr val="bg1"/>
                </a:solidFill>
                <a:effectLst/>
                <a:latin typeface="arial" panose="020B0604020202020204" pitchFamily="34" charset="0"/>
              </a:rPr>
              <a:t>&gt;</a:t>
            </a:r>
            <a:r>
              <a:rPr lang="fr-FR" sz="1600" dirty="0"/>
              <a:t>100</a:t>
            </a:r>
            <a:r>
              <a:rPr lang="fr-FR" sz="1600" b="0" i="0" dirty="0">
                <a:solidFill>
                  <a:schemeClr val="bg1"/>
                </a:solidFill>
                <a:effectLst/>
                <a:latin typeface="arial" panose="020B0604020202020204" pitchFamily="34" charset="0"/>
              </a:rPr>
              <a:t> </a:t>
            </a:r>
            <a:r>
              <a:rPr lang="fr-FR" dirty="0"/>
              <a:t>ou </a:t>
            </a:r>
            <a:r>
              <a:rPr lang="fr-FR" sz="1600" dirty="0"/>
              <a:t>&lt;0 </a:t>
            </a:r>
            <a:r>
              <a:rPr lang="fr-FR" dirty="0"/>
              <a:t>pour les variables nutrition</a:t>
            </a:r>
          </a:p>
          <a:p>
            <a:r>
              <a:rPr lang="fr-FR" dirty="0"/>
              <a:t> et des valeurs </a:t>
            </a:r>
            <a:r>
              <a:rPr lang="fr-FR" sz="1600" b="0" i="0" dirty="0">
                <a:solidFill>
                  <a:schemeClr val="bg1"/>
                </a:solidFill>
                <a:effectLst/>
                <a:latin typeface="arial" panose="020B0604020202020204" pitchFamily="34" charset="0"/>
              </a:rPr>
              <a:t>&gt;9</a:t>
            </a:r>
            <a:r>
              <a:rPr lang="fr-FR" sz="1600" dirty="0"/>
              <a:t>00 </a:t>
            </a:r>
            <a:r>
              <a:rPr lang="fr-FR" dirty="0"/>
              <a:t>pour la variable Energy-kcal</a:t>
            </a:r>
          </a:p>
          <a:p>
            <a:r>
              <a:rPr lang="fr-FR" dirty="0"/>
              <a:t> </a:t>
            </a:r>
          </a:p>
          <a:p>
            <a:endParaRPr lang="fr-FR" dirty="0">
              <a:solidFill>
                <a:schemeClr val="bg1"/>
              </a:solidFill>
            </a:endParaRPr>
          </a:p>
        </p:txBody>
      </p:sp>
      <p:sp>
        <p:nvSpPr>
          <p:cNvPr id="7" name="Rectangle : coins arrondis 6">
            <a:extLst>
              <a:ext uri="{FF2B5EF4-FFF2-40B4-BE49-F238E27FC236}">
                <a16:creationId xmlns:a16="http://schemas.microsoft.com/office/drawing/2014/main" id="{2D2CEB93-BF82-4192-A497-1A426D01A361}"/>
              </a:ext>
            </a:extLst>
          </p:cNvPr>
          <p:cNvSpPr/>
          <p:nvPr/>
        </p:nvSpPr>
        <p:spPr>
          <a:xfrm>
            <a:off x="4488298" y="3517995"/>
            <a:ext cx="2593756" cy="2048070"/>
          </a:xfrm>
          <a:prstGeom prst="roundRect">
            <a:avLst>
              <a:gd name="adj" fmla="val 1000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a:lstStyle/>
          <a:p>
            <a:r>
              <a:rPr lang="fr-FR" dirty="0"/>
              <a:t>Supprimer les lignes avec: </a:t>
            </a:r>
            <a:r>
              <a:rPr lang="fr-FR" sz="1600" dirty="0"/>
              <a:t>Fat+Prot+Glu</a:t>
            </a:r>
            <a:r>
              <a:rPr lang="fr-FR" sz="1600" b="0" i="0" dirty="0">
                <a:solidFill>
                  <a:schemeClr val="bg1"/>
                </a:solidFill>
                <a:effectLst/>
                <a:latin typeface="arial" panose="020B0604020202020204" pitchFamily="34" charset="0"/>
              </a:rPr>
              <a:t>&gt;</a:t>
            </a:r>
            <a:r>
              <a:rPr lang="fr-FR" sz="1600" dirty="0"/>
              <a:t>100</a:t>
            </a:r>
          </a:p>
          <a:p>
            <a:r>
              <a:rPr lang="fr-FR" sz="1600" dirty="0" err="1"/>
              <a:t>Sel+Fib+Sucre</a:t>
            </a:r>
            <a:r>
              <a:rPr lang="fr-FR" sz="1600" b="0" i="0" dirty="0">
                <a:solidFill>
                  <a:schemeClr val="bg1"/>
                </a:solidFill>
                <a:effectLst/>
                <a:latin typeface="arial" panose="020B0604020202020204" pitchFamily="34" charset="0"/>
              </a:rPr>
              <a:t>&gt;</a:t>
            </a:r>
            <a:r>
              <a:rPr lang="fr-FR" sz="1600" dirty="0"/>
              <a:t>100</a:t>
            </a:r>
          </a:p>
          <a:p>
            <a:r>
              <a:rPr lang="fr-FR" sz="1600" dirty="0" err="1"/>
              <a:t>Saturated</a:t>
            </a:r>
            <a:r>
              <a:rPr lang="fr-FR" sz="1600" dirty="0"/>
              <a:t>-fat</a:t>
            </a:r>
            <a:r>
              <a:rPr lang="fr-FR" sz="1600" dirty="0">
                <a:solidFill>
                  <a:schemeClr val="bg1"/>
                </a:solidFill>
                <a:latin typeface="arial" panose="020B0604020202020204" pitchFamily="34" charset="0"/>
              </a:rPr>
              <a:t> &gt; </a:t>
            </a:r>
            <a:r>
              <a:rPr lang="fr-FR" sz="1600" dirty="0"/>
              <a:t>Fat</a:t>
            </a:r>
          </a:p>
          <a:p>
            <a:r>
              <a:rPr lang="fr-FR" sz="1600" dirty="0"/>
              <a:t>Sucres</a:t>
            </a:r>
            <a:r>
              <a:rPr lang="fr-FR" sz="1600" dirty="0">
                <a:solidFill>
                  <a:schemeClr val="bg1"/>
                </a:solidFill>
                <a:latin typeface="arial" panose="020B0604020202020204" pitchFamily="34" charset="0"/>
              </a:rPr>
              <a:t> &gt;</a:t>
            </a:r>
            <a:r>
              <a:rPr lang="fr-FR" sz="1600" dirty="0"/>
              <a:t> Glucides</a:t>
            </a:r>
          </a:p>
          <a:p>
            <a:endParaRPr lang="fr-FR" sz="1600" dirty="0"/>
          </a:p>
          <a:p>
            <a:endParaRPr lang="fr-FR" sz="1600" dirty="0"/>
          </a:p>
          <a:p>
            <a:endParaRPr lang="fr-FR" dirty="0"/>
          </a:p>
          <a:p>
            <a:endParaRPr lang="fr-FR" dirty="0"/>
          </a:p>
        </p:txBody>
      </p:sp>
      <p:sp>
        <p:nvSpPr>
          <p:cNvPr id="8" name="Rectangle : coins arrondis 7">
            <a:extLst>
              <a:ext uri="{FF2B5EF4-FFF2-40B4-BE49-F238E27FC236}">
                <a16:creationId xmlns:a16="http://schemas.microsoft.com/office/drawing/2014/main" id="{8D95413F-5E78-4B4B-A261-88421EF3D6C7}"/>
              </a:ext>
            </a:extLst>
          </p:cNvPr>
          <p:cNvSpPr/>
          <p:nvPr/>
        </p:nvSpPr>
        <p:spPr>
          <a:xfrm>
            <a:off x="982266" y="3517995"/>
            <a:ext cx="2593756" cy="2048070"/>
          </a:xfrm>
          <a:prstGeom prst="roundRect">
            <a:avLst>
              <a:gd name="adj" fmla="val 10000"/>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a:lstStyle/>
          <a:p>
            <a:r>
              <a:rPr lang="fr-FR" sz="1600" dirty="0"/>
              <a:t>-</a:t>
            </a:r>
            <a:r>
              <a:rPr lang="fr-FR" dirty="0"/>
              <a:t>Supprimer les doublons (Lignes avec le même code)</a:t>
            </a:r>
          </a:p>
          <a:p>
            <a:endParaRPr lang="fr-FR" dirty="0"/>
          </a:p>
          <a:p>
            <a:r>
              <a:rPr lang="fr-FR" dirty="0"/>
              <a:t>-Supprimer  les variables non pertinentes pour l’étude</a:t>
            </a:r>
          </a:p>
        </p:txBody>
      </p:sp>
      <p:sp>
        <p:nvSpPr>
          <p:cNvPr id="9" name="Flèche : courbe vers la gauche 8">
            <a:extLst>
              <a:ext uri="{FF2B5EF4-FFF2-40B4-BE49-F238E27FC236}">
                <a16:creationId xmlns:a16="http://schemas.microsoft.com/office/drawing/2014/main" id="{5003D12F-41A3-4EDA-9A02-84E575E8B885}"/>
              </a:ext>
            </a:extLst>
          </p:cNvPr>
          <p:cNvSpPr/>
          <p:nvPr/>
        </p:nvSpPr>
        <p:spPr>
          <a:xfrm>
            <a:off x="10903715" y="980903"/>
            <a:ext cx="906038" cy="3537921"/>
          </a:xfrm>
          <a:prstGeom prst="curvedLef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solidFill>
                <a:schemeClr val="tx1"/>
              </a:solidFill>
            </a:endParaRPr>
          </a:p>
        </p:txBody>
      </p:sp>
      <p:sp>
        <p:nvSpPr>
          <p:cNvPr id="10" name="Flèche : droite 9">
            <a:extLst>
              <a:ext uri="{FF2B5EF4-FFF2-40B4-BE49-F238E27FC236}">
                <a16:creationId xmlns:a16="http://schemas.microsoft.com/office/drawing/2014/main" id="{2E3D8F5F-EB5B-4F34-933A-69BE439D5823}"/>
              </a:ext>
            </a:extLst>
          </p:cNvPr>
          <p:cNvSpPr/>
          <p:nvPr/>
        </p:nvSpPr>
        <p:spPr>
          <a:xfrm>
            <a:off x="3576022" y="1166012"/>
            <a:ext cx="712731" cy="280890"/>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
        <p:nvSpPr>
          <p:cNvPr id="11" name="Flèche : droite 10">
            <a:extLst>
              <a:ext uri="{FF2B5EF4-FFF2-40B4-BE49-F238E27FC236}">
                <a16:creationId xmlns:a16="http://schemas.microsoft.com/office/drawing/2014/main" id="{42F4263A-0248-4113-8F27-2096928456B7}"/>
              </a:ext>
            </a:extLst>
          </p:cNvPr>
          <p:cNvSpPr/>
          <p:nvPr/>
        </p:nvSpPr>
        <p:spPr>
          <a:xfrm>
            <a:off x="7193840" y="1145027"/>
            <a:ext cx="712731" cy="280890"/>
          </a:xfrm>
          <a:prstGeom prs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
        <p:nvSpPr>
          <p:cNvPr id="12" name="Flèche : droite 11">
            <a:extLst>
              <a:ext uri="{FF2B5EF4-FFF2-40B4-BE49-F238E27FC236}">
                <a16:creationId xmlns:a16="http://schemas.microsoft.com/office/drawing/2014/main" id="{651C1441-B63A-4FF0-AC17-FBA3F3D1EBD0}"/>
              </a:ext>
            </a:extLst>
          </p:cNvPr>
          <p:cNvSpPr/>
          <p:nvPr/>
        </p:nvSpPr>
        <p:spPr>
          <a:xfrm rot="10800000">
            <a:off x="3656038" y="4378379"/>
            <a:ext cx="712731" cy="280890"/>
          </a:xfrm>
          <a:prstGeom prst="rightArrow">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9DE99182-9DC8-47B8-B20D-DC82C46E035F}"/>
              </a:ext>
            </a:extLst>
          </p:cNvPr>
          <p:cNvSpPr/>
          <p:nvPr/>
        </p:nvSpPr>
        <p:spPr>
          <a:xfrm rot="10800000">
            <a:off x="7251930" y="4396645"/>
            <a:ext cx="712731" cy="280890"/>
          </a:xfrm>
          <a:prstGeom prst="rightArrow">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grpSp>
        <p:nvGrpSpPr>
          <p:cNvPr id="14" name="Groupe 13">
            <a:extLst>
              <a:ext uri="{FF2B5EF4-FFF2-40B4-BE49-F238E27FC236}">
                <a16:creationId xmlns:a16="http://schemas.microsoft.com/office/drawing/2014/main" id="{63C78DFC-68FA-438C-A77C-D3494501EDD1}"/>
              </a:ext>
            </a:extLst>
          </p:cNvPr>
          <p:cNvGrpSpPr/>
          <p:nvPr/>
        </p:nvGrpSpPr>
        <p:grpSpPr>
          <a:xfrm>
            <a:off x="5373003" y="5550802"/>
            <a:ext cx="4470583" cy="728138"/>
            <a:chOff x="5373003" y="5549143"/>
            <a:chExt cx="4470583" cy="728140"/>
          </a:xfrm>
        </p:grpSpPr>
        <p:cxnSp>
          <p:nvCxnSpPr>
            <p:cNvPr id="16" name="Connecteur droit 15">
              <a:extLst>
                <a:ext uri="{FF2B5EF4-FFF2-40B4-BE49-F238E27FC236}">
                  <a16:creationId xmlns:a16="http://schemas.microsoft.com/office/drawing/2014/main" id="{4F43B867-8AFD-45D2-91C1-AA37019BB68C}"/>
                </a:ext>
              </a:extLst>
            </p:cNvPr>
            <p:cNvCxnSpPr>
              <a:cxnSpLocks/>
            </p:cNvCxnSpPr>
            <p:nvPr/>
          </p:nvCxnSpPr>
          <p:spPr>
            <a:xfrm>
              <a:off x="5640914" y="5572349"/>
              <a:ext cx="0" cy="327659"/>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6861AFC2-FC01-4B98-9938-1B8CA2338CFF}"/>
                </a:ext>
              </a:extLst>
            </p:cNvPr>
            <p:cNvCxnSpPr>
              <a:cxnSpLocks/>
            </p:cNvCxnSpPr>
            <p:nvPr/>
          </p:nvCxnSpPr>
          <p:spPr>
            <a:xfrm>
              <a:off x="9481294" y="5549143"/>
              <a:ext cx="0" cy="327659"/>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DA66E2C5-4C18-44F1-A455-5F7F19409676}"/>
                </a:ext>
              </a:extLst>
            </p:cNvPr>
            <p:cNvCxnSpPr>
              <a:cxnSpLocks/>
            </p:cNvCxnSpPr>
            <p:nvPr/>
          </p:nvCxnSpPr>
          <p:spPr>
            <a:xfrm flipH="1">
              <a:off x="5640914" y="5876802"/>
              <a:ext cx="3852223" cy="23206"/>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11CC4873-01BA-4E91-B479-FD0C1DBB707D}"/>
                </a:ext>
              </a:extLst>
            </p:cNvPr>
            <p:cNvSpPr txBox="1"/>
            <p:nvPr/>
          </p:nvSpPr>
          <p:spPr>
            <a:xfrm>
              <a:off x="5373003" y="5907950"/>
              <a:ext cx="4470583" cy="369333"/>
            </a:xfrm>
            <a:prstGeom prst="rect">
              <a:avLst/>
            </a:prstGeom>
            <a:noFill/>
          </p:spPr>
          <p:txBody>
            <a:bodyPr wrap="square" rtlCol="0">
              <a:spAutoFit/>
            </a:bodyPr>
            <a:lstStyle/>
            <a:p>
              <a:pPr algn="ctr"/>
              <a:r>
                <a:rPr lang="fr-FR" dirty="0">
                  <a:solidFill>
                    <a:srgbClr val="0070C0"/>
                  </a:solidFill>
                </a:rPr>
                <a:t>Valeurs aberrantes</a:t>
              </a:r>
            </a:p>
          </p:txBody>
        </p:sp>
      </p:grpSp>
    </p:spTree>
    <p:extLst>
      <p:ext uri="{BB962C8B-B14F-4D97-AF65-F5344CB8AC3E}">
        <p14:creationId xmlns:p14="http://schemas.microsoft.com/office/powerpoint/2010/main" val="140178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 coins arrondis 11">
            <a:extLst>
              <a:ext uri="{FF2B5EF4-FFF2-40B4-BE49-F238E27FC236}">
                <a16:creationId xmlns:a16="http://schemas.microsoft.com/office/drawing/2014/main" id="{6233E97B-D472-463E-9504-B947505E9AAD}"/>
              </a:ext>
            </a:extLst>
          </p:cNvPr>
          <p:cNvSpPr/>
          <p:nvPr/>
        </p:nvSpPr>
        <p:spPr>
          <a:xfrm>
            <a:off x="5911983" y="2346278"/>
            <a:ext cx="2300197" cy="3851321"/>
          </a:xfrm>
          <a:prstGeom prst="roundRect">
            <a:avLst>
              <a:gd name="adj" fmla="val 10000"/>
            </a:avLst>
          </a:prstGeom>
        </p:spPr>
        <p:style>
          <a:lnRef idx="2">
            <a:schemeClr val="lt1">
              <a:hueOff val="0"/>
              <a:satOff val="0"/>
              <a:lumOff val="0"/>
              <a:alphaOff val="0"/>
            </a:schemeClr>
          </a:lnRef>
          <a:fillRef idx="1">
            <a:schemeClr val="accent5">
              <a:hueOff val="-1504112"/>
              <a:satOff val="521"/>
              <a:lumOff val="-7060"/>
              <a:alphaOff val="0"/>
            </a:schemeClr>
          </a:fillRef>
          <a:effectRef idx="0">
            <a:schemeClr val="accent5">
              <a:hueOff val="-1504112"/>
              <a:satOff val="521"/>
              <a:lumOff val="-7060"/>
              <a:alphaOff val="0"/>
            </a:schemeClr>
          </a:effectRef>
          <a:fontRef idx="minor">
            <a:schemeClr val="lt1"/>
          </a:fontRef>
        </p:style>
        <p:txBody>
          <a:bodyPr/>
          <a:lstStyle/>
          <a:p>
            <a:r>
              <a:rPr lang="fr-FR" sz="1700" dirty="0">
                <a:latin typeface="Times New Roman" panose="02020603050405020304" pitchFamily="18" charset="0"/>
                <a:cs typeface="Times New Roman" panose="02020603050405020304" pitchFamily="18" charset="0"/>
              </a:rPr>
              <a:t>Code</a:t>
            </a:r>
          </a:p>
          <a:p>
            <a:r>
              <a:rPr lang="fr-FR" sz="1700" dirty="0" err="1">
                <a:latin typeface="Times New Roman" panose="02020603050405020304" pitchFamily="18" charset="0"/>
                <a:cs typeface="Times New Roman" panose="02020603050405020304" pitchFamily="18" charset="0"/>
              </a:rPr>
              <a:t>Product_name</a:t>
            </a:r>
            <a:endParaRPr lang="fr-FR" sz="1700" dirty="0">
              <a:latin typeface="Times New Roman" panose="02020603050405020304" pitchFamily="18" charset="0"/>
              <a:cs typeface="Times New Roman" panose="02020603050405020304" pitchFamily="18" charset="0"/>
            </a:endParaRPr>
          </a:p>
          <a:p>
            <a:r>
              <a:rPr lang="fr-FR" sz="1700" dirty="0" err="1">
                <a:latin typeface="Times New Roman" panose="02020603050405020304" pitchFamily="18" charset="0"/>
                <a:cs typeface="Times New Roman" panose="02020603050405020304" pitchFamily="18" charset="0"/>
              </a:rPr>
              <a:t>Categories</a:t>
            </a:r>
            <a:endParaRPr lang="fr-FR" sz="1700" dirty="0">
              <a:latin typeface="Times New Roman" panose="02020603050405020304" pitchFamily="18" charset="0"/>
              <a:cs typeface="Times New Roman" panose="02020603050405020304" pitchFamily="18" charset="0"/>
            </a:endParaRPr>
          </a:p>
          <a:p>
            <a:r>
              <a:rPr lang="fr-FR" sz="1700" dirty="0" err="1">
                <a:latin typeface="Times New Roman" panose="02020603050405020304" pitchFamily="18" charset="0"/>
                <a:cs typeface="Times New Roman" panose="02020603050405020304" pitchFamily="18" charset="0"/>
              </a:rPr>
              <a:t>Nutricore_score</a:t>
            </a:r>
            <a:endParaRPr lang="fr-FR" sz="1700" dirty="0">
              <a:latin typeface="Times New Roman" panose="02020603050405020304" pitchFamily="18" charset="0"/>
              <a:cs typeface="Times New Roman" panose="02020603050405020304" pitchFamily="18" charset="0"/>
            </a:endParaRPr>
          </a:p>
          <a:p>
            <a:r>
              <a:rPr lang="fr-FR" sz="1700" dirty="0" err="1">
                <a:latin typeface="Times New Roman" panose="02020603050405020304" pitchFamily="18" charset="0"/>
                <a:cs typeface="Times New Roman" panose="02020603050405020304" pitchFamily="18" charset="0"/>
              </a:rPr>
              <a:t>Nutriscore_grade</a:t>
            </a:r>
            <a:endParaRPr lang="fr-FR" sz="1700" dirty="0">
              <a:latin typeface="Times New Roman" panose="02020603050405020304" pitchFamily="18" charset="0"/>
              <a:cs typeface="Times New Roman" panose="02020603050405020304" pitchFamily="18" charset="0"/>
            </a:endParaRPr>
          </a:p>
          <a:p>
            <a:r>
              <a:rPr lang="fr-FR" sz="1700" dirty="0" err="1">
                <a:latin typeface="Times New Roman" panose="02020603050405020304" pitchFamily="18" charset="0"/>
                <a:cs typeface="Times New Roman" panose="02020603050405020304" pitchFamily="18" charset="0"/>
              </a:rPr>
              <a:t>Nova_group</a:t>
            </a:r>
            <a:endParaRPr lang="fr-FR" sz="1700" dirty="0">
              <a:latin typeface="Times New Roman" panose="02020603050405020304" pitchFamily="18" charset="0"/>
              <a:cs typeface="Times New Roman" panose="02020603050405020304" pitchFamily="18" charset="0"/>
            </a:endParaRPr>
          </a:p>
          <a:p>
            <a:r>
              <a:rPr lang="fr-FR" sz="1700" dirty="0">
                <a:latin typeface="Times New Roman" panose="02020603050405020304" pitchFamily="18" charset="0"/>
                <a:cs typeface="Times New Roman" panose="02020603050405020304" pitchFamily="18" charset="0"/>
              </a:rPr>
              <a:t>Energy-kcal_100g</a:t>
            </a:r>
          </a:p>
          <a:p>
            <a:r>
              <a:rPr lang="fr-FR" sz="1700" dirty="0">
                <a:latin typeface="Times New Roman" panose="02020603050405020304" pitchFamily="18" charset="0"/>
                <a:cs typeface="Times New Roman" panose="02020603050405020304" pitchFamily="18" charset="0"/>
              </a:rPr>
              <a:t>Fat_100g</a:t>
            </a:r>
          </a:p>
          <a:p>
            <a:r>
              <a:rPr lang="fr-FR" sz="1700" dirty="0">
                <a:latin typeface="Times New Roman" panose="02020603050405020304" pitchFamily="18" charset="0"/>
                <a:cs typeface="Times New Roman" panose="02020603050405020304" pitchFamily="18" charset="0"/>
              </a:rPr>
              <a:t>Saturated-fat_100g</a:t>
            </a:r>
          </a:p>
          <a:p>
            <a:r>
              <a:rPr lang="fr-FR" sz="1700" dirty="0">
                <a:latin typeface="Times New Roman" panose="02020603050405020304" pitchFamily="18" charset="0"/>
                <a:cs typeface="Times New Roman" panose="02020603050405020304" pitchFamily="18" charset="0"/>
              </a:rPr>
              <a:t>Carbohydrates_100g</a:t>
            </a:r>
          </a:p>
          <a:p>
            <a:r>
              <a:rPr lang="fr-FR" sz="1700" dirty="0">
                <a:latin typeface="Times New Roman" panose="02020603050405020304" pitchFamily="18" charset="0"/>
                <a:cs typeface="Times New Roman" panose="02020603050405020304" pitchFamily="18" charset="0"/>
              </a:rPr>
              <a:t>Sugars_100g</a:t>
            </a:r>
          </a:p>
          <a:p>
            <a:r>
              <a:rPr lang="fr-FR" sz="1700" dirty="0">
                <a:latin typeface="Times New Roman" panose="02020603050405020304" pitchFamily="18" charset="0"/>
                <a:cs typeface="Times New Roman" panose="02020603050405020304" pitchFamily="18" charset="0"/>
              </a:rPr>
              <a:t>Fibers_100g</a:t>
            </a:r>
          </a:p>
          <a:p>
            <a:r>
              <a:rPr lang="fr-FR" sz="1700" dirty="0">
                <a:latin typeface="Times New Roman" panose="02020603050405020304" pitchFamily="18" charset="0"/>
                <a:cs typeface="Times New Roman" panose="02020603050405020304" pitchFamily="18" charset="0"/>
              </a:rPr>
              <a:t>Proteins_100g</a:t>
            </a:r>
          </a:p>
          <a:p>
            <a:r>
              <a:rPr lang="fr-FR" sz="1700" dirty="0">
                <a:latin typeface="Times New Roman" panose="02020603050405020304" pitchFamily="18" charset="0"/>
                <a:cs typeface="Times New Roman" panose="02020603050405020304" pitchFamily="18" charset="0"/>
              </a:rPr>
              <a:t>Salt_100g</a:t>
            </a:r>
          </a:p>
          <a:p>
            <a:endParaRPr lang="fr-FR" dirty="0"/>
          </a:p>
        </p:txBody>
      </p:sp>
      <p:sp>
        <p:nvSpPr>
          <p:cNvPr id="11" name="Rectangle : coins arrondis 10">
            <a:extLst>
              <a:ext uri="{FF2B5EF4-FFF2-40B4-BE49-F238E27FC236}">
                <a16:creationId xmlns:a16="http://schemas.microsoft.com/office/drawing/2014/main" id="{41680C4B-D888-4333-BED2-3A3EA3505D95}"/>
              </a:ext>
            </a:extLst>
          </p:cNvPr>
          <p:cNvSpPr/>
          <p:nvPr/>
        </p:nvSpPr>
        <p:spPr>
          <a:xfrm>
            <a:off x="4831186" y="486670"/>
            <a:ext cx="2346566" cy="1081384"/>
          </a:xfrm>
          <a:prstGeom prst="roundRect">
            <a:avLst>
              <a:gd name="adj" fmla="val 10000"/>
            </a:avLst>
          </a:prstGeom>
        </p:spPr>
        <p:style>
          <a:lnRef idx="2">
            <a:schemeClr val="lt1">
              <a:hueOff val="0"/>
              <a:satOff val="0"/>
              <a:lumOff val="0"/>
              <a:alphaOff val="0"/>
            </a:schemeClr>
          </a:lnRef>
          <a:fillRef idx="1">
            <a:schemeClr val="accent5">
              <a:hueOff val="-1002741"/>
              <a:satOff val="347"/>
              <a:lumOff val="-4707"/>
              <a:alphaOff val="0"/>
            </a:schemeClr>
          </a:fillRef>
          <a:effectRef idx="0">
            <a:schemeClr val="accent5">
              <a:hueOff val="-1002741"/>
              <a:satOff val="347"/>
              <a:lumOff val="-4707"/>
              <a:alphaOff val="0"/>
            </a:schemeClr>
          </a:effectRef>
          <a:fontRef idx="minor">
            <a:schemeClr val="lt1"/>
          </a:fontRef>
        </p:style>
        <p:txBody>
          <a:bodyPr/>
          <a:lstStyle/>
          <a:p>
            <a:pPr algn="ctr"/>
            <a:r>
              <a:rPr lang="fr-FR" sz="2800" dirty="0">
                <a:latin typeface="Times New Roman" panose="02020603050405020304" pitchFamily="18" charset="0"/>
                <a:cs typeface="Times New Roman" panose="02020603050405020304" pitchFamily="18" charset="0"/>
              </a:rPr>
              <a:t>Fichier data final</a:t>
            </a:r>
          </a:p>
        </p:txBody>
      </p:sp>
      <p:sp>
        <p:nvSpPr>
          <p:cNvPr id="13" name="Rectangle : coins arrondis 12">
            <a:extLst>
              <a:ext uri="{FF2B5EF4-FFF2-40B4-BE49-F238E27FC236}">
                <a16:creationId xmlns:a16="http://schemas.microsoft.com/office/drawing/2014/main" id="{288BB497-3486-4E6A-95E0-C42574D8C7F0}"/>
              </a:ext>
            </a:extLst>
          </p:cNvPr>
          <p:cNvSpPr/>
          <p:nvPr/>
        </p:nvSpPr>
        <p:spPr>
          <a:xfrm>
            <a:off x="3707040" y="1836760"/>
            <a:ext cx="1921508" cy="490234"/>
          </a:xfrm>
          <a:prstGeom prst="roundRect">
            <a:avLst>
              <a:gd name="adj" fmla="val 10000"/>
            </a:avLst>
          </a:prstGeom>
        </p:spPr>
        <p:style>
          <a:lnRef idx="2">
            <a:schemeClr val="lt1">
              <a:hueOff val="0"/>
              <a:satOff val="0"/>
              <a:lumOff val="0"/>
              <a:alphaOff val="0"/>
            </a:schemeClr>
          </a:lnRef>
          <a:fillRef idx="1">
            <a:schemeClr val="accent5">
              <a:hueOff val="-1504112"/>
              <a:satOff val="521"/>
              <a:lumOff val="-7060"/>
              <a:alphaOff val="0"/>
            </a:schemeClr>
          </a:fillRef>
          <a:effectRef idx="0">
            <a:schemeClr val="accent5">
              <a:hueOff val="-1504112"/>
              <a:satOff val="521"/>
              <a:lumOff val="-7060"/>
              <a:alphaOff val="0"/>
            </a:schemeClr>
          </a:effectRef>
          <a:fontRef idx="minor">
            <a:schemeClr val="lt1"/>
          </a:fontRef>
        </p:style>
        <p:txBody>
          <a:bodyPr/>
          <a:lstStyle/>
          <a:p>
            <a:r>
              <a:rPr lang="fr-FR" sz="2000" dirty="0">
                <a:latin typeface="Times New Roman" panose="02020603050405020304" pitchFamily="18" charset="0"/>
                <a:cs typeface="Times New Roman" panose="02020603050405020304" pitchFamily="18" charset="0"/>
              </a:rPr>
              <a:t>449592 produits </a:t>
            </a:r>
            <a:endParaRPr lang="fr-FR" sz="2000" dirty="0"/>
          </a:p>
        </p:txBody>
      </p:sp>
      <p:sp>
        <p:nvSpPr>
          <p:cNvPr id="14" name="Rectangle : coins arrondis 13">
            <a:extLst>
              <a:ext uri="{FF2B5EF4-FFF2-40B4-BE49-F238E27FC236}">
                <a16:creationId xmlns:a16="http://schemas.microsoft.com/office/drawing/2014/main" id="{BC72C49B-FAD1-4EC4-8FD2-A50E666C2E89}"/>
              </a:ext>
            </a:extLst>
          </p:cNvPr>
          <p:cNvSpPr/>
          <p:nvPr/>
        </p:nvSpPr>
        <p:spPr>
          <a:xfrm>
            <a:off x="6096954" y="1836760"/>
            <a:ext cx="1921508" cy="490234"/>
          </a:xfrm>
          <a:prstGeom prst="roundRect">
            <a:avLst>
              <a:gd name="adj" fmla="val 10000"/>
            </a:avLst>
          </a:prstGeom>
        </p:spPr>
        <p:style>
          <a:lnRef idx="2">
            <a:schemeClr val="lt1">
              <a:hueOff val="0"/>
              <a:satOff val="0"/>
              <a:lumOff val="0"/>
              <a:alphaOff val="0"/>
            </a:schemeClr>
          </a:lnRef>
          <a:fillRef idx="1">
            <a:schemeClr val="accent5">
              <a:hueOff val="-1504112"/>
              <a:satOff val="521"/>
              <a:lumOff val="-7060"/>
              <a:alphaOff val="0"/>
            </a:schemeClr>
          </a:fillRef>
          <a:effectRef idx="0">
            <a:schemeClr val="accent5">
              <a:hueOff val="-1504112"/>
              <a:satOff val="521"/>
              <a:lumOff val="-7060"/>
              <a:alphaOff val="0"/>
            </a:schemeClr>
          </a:effectRef>
          <a:fontRef idx="minor">
            <a:schemeClr val="lt1"/>
          </a:fontRef>
        </p:style>
        <p:txBody>
          <a:bodyPr/>
          <a:lstStyle/>
          <a:p>
            <a:r>
              <a:rPr lang="fr-FR" sz="2000" dirty="0">
                <a:latin typeface="Times New Roman" panose="02020603050405020304" pitchFamily="18" charset="0"/>
                <a:cs typeface="Times New Roman" panose="02020603050405020304" pitchFamily="18" charset="0"/>
              </a:rPr>
              <a:t>14 variables </a:t>
            </a:r>
            <a:endParaRPr lang="fr-FR" sz="2000" dirty="0"/>
          </a:p>
        </p:txBody>
      </p:sp>
      <p:cxnSp>
        <p:nvCxnSpPr>
          <p:cNvPr id="16" name="Connecteur droit avec flèche 15">
            <a:extLst>
              <a:ext uri="{FF2B5EF4-FFF2-40B4-BE49-F238E27FC236}">
                <a16:creationId xmlns:a16="http://schemas.microsoft.com/office/drawing/2014/main" id="{BC48DB87-5443-48B4-9D76-32C495C30C40}"/>
              </a:ext>
            </a:extLst>
          </p:cNvPr>
          <p:cNvCxnSpPr>
            <a:cxnSpLocks/>
            <a:endCxn id="13" idx="0"/>
          </p:cNvCxnSpPr>
          <p:nvPr/>
        </p:nvCxnSpPr>
        <p:spPr>
          <a:xfrm flipH="1">
            <a:off x="4667794" y="1563055"/>
            <a:ext cx="1244190" cy="273705"/>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B1F221B6-E1A7-4C7D-803C-2BFDDF1BEEDC}"/>
              </a:ext>
            </a:extLst>
          </p:cNvPr>
          <p:cNvCxnSpPr>
            <a:cxnSpLocks/>
          </p:cNvCxnSpPr>
          <p:nvPr/>
        </p:nvCxnSpPr>
        <p:spPr>
          <a:xfrm>
            <a:off x="5911983" y="1568054"/>
            <a:ext cx="1145725" cy="282141"/>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9081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13"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CCE2E3E0-FCED-4B2E-8794-3694D8901FFA}"/>
              </a:ext>
            </a:extLst>
          </p:cNvPr>
          <p:cNvSpPr txBox="1"/>
          <p:nvPr/>
        </p:nvSpPr>
        <p:spPr>
          <a:xfrm>
            <a:off x="522135" y="1704465"/>
            <a:ext cx="11147729" cy="2123658"/>
          </a:xfrm>
          <a:prstGeom prst="rect">
            <a:avLst/>
          </a:prstGeom>
          <a:noFill/>
        </p:spPr>
        <p:txBody>
          <a:bodyPr wrap="square" rtlCol="0">
            <a:spAutoFit/>
          </a:bodyPr>
          <a:lstStyle/>
          <a:p>
            <a:pPr algn="ctr"/>
            <a:r>
              <a:rPr lang="fr-FR" sz="4400" dirty="0">
                <a:latin typeface="Times New Roman" panose="02020603050405020304" pitchFamily="18" charset="0"/>
                <a:cs typeface="Times New Roman" panose="02020603050405020304" pitchFamily="18" charset="0"/>
              </a:rPr>
              <a:t>Partie 2</a:t>
            </a:r>
          </a:p>
          <a:p>
            <a:pPr algn="ctr"/>
            <a:endParaRPr lang="fr-FR" sz="4400" dirty="0">
              <a:latin typeface="Times New Roman" panose="02020603050405020304" pitchFamily="18" charset="0"/>
              <a:cs typeface="Times New Roman" panose="02020603050405020304" pitchFamily="18" charset="0"/>
            </a:endParaRPr>
          </a:p>
          <a:p>
            <a:pPr algn="ctr"/>
            <a:r>
              <a:rPr lang="fr-FR" sz="4400" dirty="0">
                <a:latin typeface="Times New Roman" panose="02020603050405020304" pitchFamily="18" charset="0"/>
                <a:cs typeface="Times New Roman" panose="02020603050405020304" pitchFamily="18" charset="0"/>
              </a:rPr>
              <a:t>Analyse exploratoire des données</a:t>
            </a:r>
          </a:p>
        </p:txBody>
      </p:sp>
      <p:pic>
        <p:nvPicPr>
          <p:cNvPr id="15" name="Picture 2" descr="Faites bon usage des couleurs - Améliorez l'impact de vos présentations -  OpenClassrooms">
            <a:extLst>
              <a:ext uri="{FF2B5EF4-FFF2-40B4-BE49-F238E27FC236}">
                <a16:creationId xmlns:a16="http://schemas.microsoft.com/office/drawing/2014/main" id="{9CE4D9E5-0A2E-4D5A-BC1E-1875EB69B7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7040" y="53318"/>
            <a:ext cx="1510747" cy="764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10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FE8AEA18-0422-4D06-8BB7-8E2B717BBC7A}"/>
              </a:ext>
            </a:extLst>
          </p:cNvPr>
          <p:cNvSpPr txBox="1">
            <a:spLocks/>
          </p:cNvSpPr>
          <p:nvPr/>
        </p:nvSpPr>
        <p:spPr>
          <a:xfrm>
            <a:off x="3769572" y="341162"/>
            <a:ext cx="10026650" cy="655637"/>
          </a:xfrm>
          <a:prstGeom prst="rect">
            <a:avLst/>
          </a:prstGeom>
        </p:spPr>
        <p:txBody>
          <a:bodyPr>
            <a:normAutofit/>
          </a:bodyPr>
          <a:lstStyle>
            <a:lvl1pPr algn="l" defTabSz="914400" rtl="0" eaLnBrk="1" latinLnBrk="0" hangingPunct="1">
              <a:lnSpc>
                <a:spcPct val="90000"/>
              </a:lnSpc>
              <a:spcBef>
                <a:spcPct val="0"/>
              </a:spcBef>
              <a:buNone/>
              <a:defRPr sz="4400" i="0" kern="1200" spc="-50" baseline="0">
                <a:solidFill>
                  <a:schemeClr val="tx1">
                    <a:lumMod val="75000"/>
                    <a:lumOff val="25000"/>
                  </a:schemeClr>
                </a:solidFill>
                <a:latin typeface="+mj-lt"/>
                <a:ea typeface="+mj-ea"/>
                <a:cs typeface="+mj-cs"/>
              </a:defRPr>
            </a:lvl1pPr>
          </a:lstStyle>
          <a:p>
            <a:r>
              <a:rPr lang="fr-FR" sz="2400" b="1" u="sng" dirty="0"/>
              <a:t>Nova-group et Nutri-score</a:t>
            </a:r>
            <a:r>
              <a:rPr lang="fr-FR" sz="2000" b="1" u="sng" dirty="0"/>
              <a:t>:</a:t>
            </a:r>
          </a:p>
        </p:txBody>
      </p:sp>
      <p:cxnSp>
        <p:nvCxnSpPr>
          <p:cNvPr id="3" name="Connecteur droit 2">
            <a:extLst>
              <a:ext uri="{FF2B5EF4-FFF2-40B4-BE49-F238E27FC236}">
                <a16:creationId xmlns:a16="http://schemas.microsoft.com/office/drawing/2014/main" id="{D43A4074-F3F1-4CB2-9081-4AA319B79FCD}"/>
              </a:ext>
            </a:extLst>
          </p:cNvPr>
          <p:cNvCxnSpPr>
            <a:cxnSpLocks/>
          </p:cNvCxnSpPr>
          <p:nvPr/>
        </p:nvCxnSpPr>
        <p:spPr>
          <a:xfrm flipV="1">
            <a:off x="5935980" y="1128277"/>
            <a:ext cx="0" cy="48057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2" descr="Faites bon usage des couleurs - Améliorez l'impact de vos présentations -  OpenClassrooms">
            <a:extLst>
              <a:ext uri="{FF2B5EF4-FFF2-40B4-BE49-F238E27FC236}">
                <a16:creationId xmlns:a16="http://schemas.microsoft.com/office/drawing/2014/main" id="{D9994F76-82F8-4419-A462-57B129271F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7040" y="53318"/>
            <a:ext cx="1510747" cy="764438"/>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7C21EF58-2FCC-49D7-B5E2-4706357F3CA5}"/>
              </a:ext>
            </a:extLst>
          </p:cNvPr>
          <p:cNvSpPr txBox="1"/>
          <p:nvPr/>
        </p:nvSpPr>
        <p:spPr>
          <a:xfrm>
            <a:off x="7274560" y="5516880"/>
            <a:ext cx="5846338" cy="338554"/>
          </a:xfrm>
          <a:prstGeom prst="rect">
            <a:avLst/>
          </a:prstGeom>
          <a:noFill/>
        </p:spPr>
        <p:txBody>
          <a:bodyPr wrap="square" rtlCol="0">
            <a:spAutoFit/>
          </a:bodyPr>
          <a:lstStyle/>
          <a:p>
            <a:r>
              <a:rPr lang="fr-FR" sz="1600" dirty="0">
                <a:latin typeface="Times New Roman" panose="02020603050405020304" pitchFamily="18" charset="0"/>
                <a:cs typeface="Times New Roman" panose="02020603050405020304" pitchFamily="18" charset="0"/>
              </a:rPr>
              <a:t>Sur 673489 produits dont le </a:t>
            </a:r>
            <a:r>
              <a:rPr lang="fr-FR" sz="1600" dirty="0" err="1">
                <a:latin typeface="Times New Roman" panose="02020603050405020304" pitchFamily="18" charset="0"/>
                <a:cs typeface="Times New Roman" panose="02020603050405020304" pitchFamily="18" charset="0"/>
              </a:rPr>
              <a:t>nutriscore</a:t>
            </a:r>
            <a:r>
              <a:rPr lang="fr-FR" sz="1600" dirty="0">
                <a:latin typeface="Times New Roman" panose="02020603050405020304" pitchFamily="18" charset="0"/>
                <a:cs typeface="Times New Roman" panose="02020603050405020304" pitchFamily="18" charset="0"/>
              </a:rPr>
              <a:t> est connu</a:t>
            </a:r>
          </a:p>
        </p:txBody>
      </p:sp>
      <p:sp>
        <p:nvSpPr>
          <p:cNvPr id="10" name="ZoneTexte 9">
            <a:extLst>
              <a:ext uri="{FF2B5EF4-FFF2-40B4-BE49-F238E27FC236}">
                <a16:creationId xmlns:a16="http://schemas.microsoft.com/office/drawing/2014/main" id="{FCF17E35-9093-4B50-A10D-501A23D25142}"/>
              </a:ext>
            </a:extLst>
          </p:cNvPr>
          <p:cNvSpPr txBox="1"/>
          <p:nvPr/>
        </p:nvSpPr>
        <p:spPr>
          <a:xfrm>
            <a:off x="742335" y="5516880"/>
            <a:ext cx="5846338" cy="338554"/>
          </a:xfrm>
          <a:prstGeom prst="rect">
            <a:avLst/>
          </a:prstGeom>
          <a:noFill/>
        </p:spPr>
        <p:txBody>
          <a:bodyPr wrap="square" rtlCol="0">
            <a:spAutoFit/>
          </a:bodyPr>
          <a:lstStyle/>
          <a:p>
            <a:r>
              <a:rPr lang="fr-FR" sz="1600" dirty="0">
                <a:latin typeface="Times New Roman" panose="02020603050405020304" pitchFamily="18" charset="0"/>
                <a:cs typeface="Times New Roman" panose="02020603050405020304" pitchFamily="18" charset="0"/>
              </a:rPr>
              <a:t>Sur 609051 produits dont le nova-group est connu</a:t>
            </a:r>
          </a:p>
        </p:txBody>
      </p:sp>
      <p:pic>
        <p:nvPicPr>
          <p:cNvPr id="2054" name="Picture 6">
            <a:extLst>
              <a:ext uri="{FF2B5EF4-FFF2-40B4-BE49-F238E27FC236}">
                <a16:creationId xmlns:a16="http://schemas.microsoft.com/office/drawing/2014/main" id="{6CE279C7-6D27-402D-B4C8-E066A83E8E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255" y="1195708"/>
            <a:ext cx="4171722" cy="401065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777DD672-5365-4A6C-B85A-9307A016C9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6021" y="1403613"/>
            <a:ext cx="5498934" cy="3802746"/>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D12CB2CC-0B2C-49F6-A41B-EE6B3A8DD6C4}"/>
              </a:ext>
            </a:extLst>
          </p:cNvPr>
          <p:cNvSpPr txBox="1"/>
          <p:nvPr/>
        </p:nvSpPr>
        <p:spPr>
          <a:xfrm>
            <a:off x="2867890" y="2419003"/>
            <a:ext cx="673325" cy="276999"/>
          </a:xfrm>
          <a:prstGeom prst="rect">
            <a:avLst/>
          </a:prstGeom>
          <a:noFill/>
        </p:spPr>
        <p:txBody>
          <a:bodyPr wrap="square" rtlCol="0">
            <a:spAutoFit/>
          </a:bodyPr>
          <a:lstStyle/>
          <a:p>
            <a:r>
              <a:rPr lang="fr-FR" sz="1200" b="1" dirty="0">
                <a:latin typeface="Abadi Extra Light" panose="020B0204020104020204" pitchFamily="34" charset="0"/>
                <a:cs typeface="Aharoni" panose="02010803020104030203" pitchFamily="2" charset="-79"/>
              </a:rPr>
              <a:t>66.6%</a:t>
            </a:r>
          </a:p>
        </p:txBody>
      </p:sp>
      <p:sp>
        <p:nvSpPr>
          <p:cNvPr id="11" name="ZoneTexte 10">
            <a:extLst>
              <a:ext uri="{FF2B5EF4-FFF2-40B4-BE49-F238E27FC236}">
                <a16:creationId xmlns:a16="http://schemas.microsoft.com/office/drawing/2014/main" id="{73E9B547-C2BB-47B2-A889-F08222ED0C25}"/>
              </a:ext>
            </a:extLst>
          </p:cNvPr>
          <p:cNvSpPr txBox="1"/>
          <p:nvPr/>
        </p:nvSpPr>
        <p:spPr>
          <a:xfrm>
            <a:off x="2730872" y="3812681"/>
            <a:ext cx="673325" cy="276999"/>
          </a:xfrm>
          <a:prstGeom prst="rect">
            <a:avLst/>
          </a:prstGeom>
          <a:noFill/>
        </p:spPr>
        <p:txBody>
          <a:bodyPr wrap="square" rtlCol="0">
            <a:spAutoFit/>
          </a:bodyPr>
          <a:lstStyle/>
          <a:p>
            <a:r>
              <a:rPr lang="fr-FR" sz="1200" b="1" dirty="0">
                <a:latin typeface="Abadi Extra Light" panose="020B0204020104020204" pitchFamily="34" charset="0"/>
                <a:cs typeface="Aharoni" panose="02010803020104030203" pitchFamily="2" charset="-79"/>
              </a:rPr>
              <a:t>20.7%</a:t>
            </a:r>
          </a:p>
        </p:txBody>
      </p:sp>
      <p:sp>
        <p:nvSpPr>
          <p:cNvPr id="12" name="ZoneTexte 11">
            <a:extLst>
              <a:ext uri="{FF2B5EF4-FFF2-40B4-BE49-F238E27FC236}">
                <a16:creationId xmlns:a16="http://schemas.microsoft.com/office/drawing/2014/main" id="{8E9287A9-EEFB-4528-B533-E623FB511BB5}"/>
              </a:ext>
            </a:extLst>
          </p:cNvPr>
          <p:cNvSpPr txBox="1"/>
          <p:nvPr/>
        </p:nvSpPr>
        <p:spPr>
          <a:xfrm>
            <a:off x="3499036" y="3584780"/>
            <a:ext cx="673325" cy="276999"/>
          </a:xfrm>
          <a:prstGeom prst="rect">
            <a:avLst/>
          </a:prstGeom>
          <a:noFill/>
        </p:spPr>
        <p:txBody>
          <a:bodyPr wrap="square" rtlCol="0">
            <a:spAutoFit/>
          </a:bodyPr>
          <a:lstStyle/>
          <a:p>
            <a:r>
              <a:rPr lang="fr-FR" sz="1200" b="1" dirty="0">
                <a:latin typeface="Abadi Extra Light" panose="020B0204020104020204" pitchFamily="34" charset="0"/>
                <a:cs typeface="Aharoni" panose="02010803020104030203" pitchFamily="2" charset="-79"/>
              </a:rPr>
              <a:t>10.8%</a:t>
            </a:r>
          </a:p>
        </p:txBody>
      </p:sp>
      <p:sp>
        <p:nvSpPr>
          <p:cNvPr id="14" name="ZoneTexte 13">
            <a:extLst>
              <a:ext uri="{FF2B5EF4-FFF2-40B4-BE49-F238E27FC236}">
                <a16:creationId xmlns:a16="http://schemas.microsoft.com/office/drawing/2014/main" id="{0CE19E85-8372-45D4-8D43-F36DDBDF1FBF}"/>
              </a:ext>
            </a:extLst>
          </p:cNvPr>
          <p:cNvSpPr txBox="1"/>
          <p:nvPr/>
        </p:nvSpPr>
        <p:spPr>
          <a:xfrm>
            <a:off x="3737922" y="3271046"/>
            <a:ext cx="673325" cy="276999"/>
          </a:xfrm>
          <a:prstGeom prst="rect">
            <a:avLst/>
          </a:prstGeom>
          <a:noFill/>
        </p:spPr>
        <p:txBody>
          <a:bodyPr wrap="square" rtlCol="0">
            <a:spAutoFit/>
          </a:bodyPr>
          <a:lstStyle/>
          <a:p>
            <a:r>
              <a:rPr lang="fr-FR" sz="1200" b="1" dirty="0">
                <a:latin typeface="Abadi Extra Light" panose="020B0204020104020204" pitchFamily="34" charset="0"/>
                <a:cs typeface="Aharoni" panose="02010803020104030203" pitchFamily="2" charset="-79"/>
              </a:rPr>
              <a:t>1.9%</a:t>
            </a:r>
          </a:p>
        </p:txBody>
      </p:sp>
    </p:spTree>
    <p:extLst>
      <p:ext uri="{BB962C8B-B14F-4D97-AF65-F5344CB8AC3E}">
        <p14:creationId xmlns:p14="http://schemas.microsoft.com/office/powerpoint/2010/main" val="534693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capture d’écran&#10;&#10;Description générée automatiquement">
            <a:extLst>
              <a:ext uri="{FF2B5EF4-FFF2-40B4-BE49-F238E27FC236}">
                <a16:creationId xmlns:a16="http://schemas.microsoft.com/office/drawing/2014/main" id="{D5996237-0754-4A02-8B0B-ED1A8EF160BA}"/>
              </a:ext>
            </a:extLst>
          </p:cNvPr>
          <p:cNvPicPr>
            <a:picLocks noChangeAspect="1"/>
          </p:cNvPicPr>
          <p:nvPr/>
        </p:nvPicPr>
        <p:blipFill rotWithShape="1">
          <a:blip r:embed="rId2">
            <a:extLst>
              <a:ext uri="{28A0092B-C50C-407E-A947-70E740481C1C}">
                <a14:useLocalDpi xmlns:a14="http://schemas.microsoft.com/office/drawing/2010/main" val="0"/>
              </a:ext>
            </a:extLst>
          </a:blip>
          <a:srcRect l="9545" t="8296" r="1967" b="11557"/>
          <a:stretch/>
        </p:blipFill>
        <p:spPr>
          <a:xfrm>
            <a:off x="477520" y="817756"/>
            <a:ext cx="11033740" cy="5496560"/>
          </a:xfrm>
          <a:prstGeom prst="rect">
            <a:avLst/>
          </a:prstGeom>
        </p:spPr>
      </p:pic>
      <p:sp>
        <p:nvSpPr>
          <p:cNvPr id="4" name="ZoneTexte 3">
            <a:extLst>
              <a:ext uri="{FF2B5EF4-FFF2-40B4-BE49-F238E27FC236}">
                <a16:creationId xmlns:a16="http://schemas.microsoft.com/office/drawing/2014/main" id="{BE8696AF-A952-4744-9FA8-121B51779B11}"/>
              </a:ext>
            </a:extLst>
          </p:cNvPr>
          <p:cNvSpPr txBox="1"/>
          <p:nvPr/>
        </p:nvSpPr>
        <p:spPr>
          <a:xfrm>
            <a:off x="1991360" y="343654"/>
            <a:ext cx="7305040" cy="369332"/>
          </a:xfrm>
          <a:prstGeom prst="rect">
            <a:avLst/>
          </a:prstGeom>
          <a:noFill/>
        </p:spPr>
        <p:txBody>
          <a:bodyPr wrap="square" rtlCol="0">
            <a:spAutoFit/>
          </a:bodyPr>
          <a:lstStyle/>
          <a:p>
            <a:r>
              <a:rPr lang="fr-FR" dirty="0"/>
              <a:t>Comparaison des classifications Nutri-score et Nova group</a:t>
            </a:r>
          </a:p>
        </p:txBody>
      </p:sp>
      <p:pic>
        <p:nvPicPr>
          <p:cNvPr id="16" name="Picture 2" descr="Faites bon usage des couleurs - Améliorez l'impact de vos présentations -  OpenClassrooms">
            <a:extLst>
              <a:ext uri="{FF2B5EF4-FFF2-40B4-BE49-F238E27FC236}">
                <a16:creationId xmlns:a16="http://schemas.microsoft.com/office/drawing/2014/main" id="{F4A3DC8B-E90E-48C6-B84F-1B93065878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7040" y="53318"/>
            <a:ext cx="1510747" cy="764438"/>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255B740E-1921-45C7-9B2F-80DB8B78E93E}"/>
              </a:ext>
            </a:extLst>
          </p:cNvPr>
          <p:cNvSpPr txBox="1"/>
          <p:nvPr/>
        </p:nvSpPr>
        <p:spPr>
          <a:xfrm>
            <a:off x="1299288" y="6040244"/>
            <a:ext cx="5846338" cy="338554"/>
          </a:xfrm>
          <a:prstGeom prst="rect">
            <a:avLst/>
          </a:prstGeom>
          <a:noFill/>
        </p:spPr>
        <p:txBody>
          <a:bodyPr wrap="square" rtlCol="0">
            <a:spAutoFit/>
          </a:bodyPr>
          <a:lstStyle/>
          <a:p>
            <a:r>
              <a:rPr lang="fr-FR" sz="1600" dirty="0">
                <a:latin typeface="Times New Roman" panose="02020603050405020304" pitchFamily="18" charset="0"/>
                <a:cs typeface="Times New Roman" panose="02020603050405020304" pitchFamily="18" charset="0"/>
              </a:rPr>
              <a:t>Sur 452883 produits dont le nova-group et le nutri-score sont connus</a:t>
            </a:r>
          </a:p>
        </p:txBody>
      </p:sp>
    </p:spTree>
    <p:extLst>
      <p:ext uri="{BB962C8B-B14F-4D97-AF65-F5344CB8AC3E}">
        <p14:creationId xmlns:p14="http://schemas.microsoft.com/office/powerpoint/2010/main" val="3311809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aites bon usage des couleurs - Améliorez l'impact de vos présentations -  OpenClassrooms">
            <a:extLst>
              <a:ext uri="{FF2B5EF4-FFF2-40B4-BE49-F238E27FC236}">
                <a16:creationId xmlns:a16="http://schemas.microsoft.com/office/drawing/2014/main" id="{4F92A880-566E-4651-8E88-E9B15AD39B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7040" y="53318"/>
            <a:ext cx="1510747" cy="764438"/>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EC4751B6-4F4C-4315-9D03-74EB0DBAA3CE}"/>
              </a:ext>
            </a:extLst>
          </p:cNvPr>
          <p:cNvPicPr>
            <a:picLocks noChangeAspect="1"/>
          </p:cNvPicPr>
          <p:nvPr/>
        </p:nvPicPr>
        <p:blipFill>
          <a:blip r:embed="rId3"/>
          <a:stretch>
            <a:fillRect/>
          </a:stretch>
        </p:blipFill>
        <p:spPr>
          <a:xfrm>
            <a:off x="123466" y="1652212"/>
            <a:ext cx="11945067" cy="3488748"/>
          </a:xfrm>
          <a:prstGeom prst="rect">
            <a:avLst/>
          </a:prstGeom>
        </p:spPr>
      </p:pic>
      <p:sp>
        <p:nvSpPr>
          <p:cNvPr id="5" name="Rectangle 4">
            <a:extLst>
              <a:ext uri="{FF2B5EF4-FFF2-40B4-BE49-F238E27FC236}">
                <a16:creationId xmlns:a16="http://schemas.microsoft.com/office/drawing/2014/main" id="{71290997-BDC4-40FA-BD4D-AC2EB76C4A2B}"/>
              </a:ext>
            </a:extLst>
          </p:cNvPr>
          <p:cNvSpPr/>
          <p:nvPr/>
        </p:nvSpPr>
        <p:spPr>
          <a:xfrm>
            <a:off x="204081" y="2480805"/>
            <a:ext cx="11783833" cy="365760"/>
          </a:xfrm>
          <a:prstGeom prst="rect">
            <a:avLst/>
          </a:prstGeom>
          <a:solidFill>
            <a:srgbClr val="FFFF00">
              <a:alpha val="28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EC891BA0-3CA3-4E6A-918E-7D33C7E57B55}"/>
              </a:ext>
            </a:extLst>
          </p:cNvPr>
          <p:cNvSpPr/>
          <p:nvPr/>
        </p:nvSpPr>
        <p:spPr>
          <a:xfrm>
            <a:off x="204080" y="4011436"/>
            <a:ext cx="11783833" cy="365760"/>
          </a:xfrm>
          <a:prstGeom prst="rect">
            <a:avLst/>
          </a:prstGeom>
          <a:solidFill>
            <a:srgbClr val="00B0F0">
              <a:alpha val="28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ZoneTexte 6">
            <a:extLst>
              <a:ext uri="{FF2B5EF4-FFF2-40B4-BE49-F238E27FC236}">
                <a16:creationId xmlns:a16="http://schemas.microsoft.com/office/drawing/2014/main" id="{64A716D9-9F3B-4BC0-8B89-719C5A87A2D7}"/>
              </a:ext>
            </a:extLst>
          </p:cNvPr>
          <p:cNvSpPr txBox="1"/>
          <p:nvPr/>
        </p:nvSpPr>
        <p:spPr>
          <a:xfrm>
            <a:off x="405516" y="935335"/>
            <a:ext cx="10519575" cy="461665"/>
          </a:xfrm>
          <a:prstGeom prst="rect">
            <a:avLst/>
          </a:prstGeom>
          <a:noFill/>
        </p:spPr>
        <p:txBody>
          <a:bodyPr wrap="square" rtlCol="0">
            <a:spAutoFit/>
          </a:bodyPr>
          <a:lstStyle/>
          <a:p>
            <a:r>
              <a:rPr lang="fr-FR" sz="2400" b="1" u="sng" spc="-50" dirty="0">
                <a:solidFill>
                  <a:schemeClr val="tx1">
                    <a:lumMod val="75000"/>
                    <a:lumOff val="25000"/>
                  </a:schemeClr>
                </a:solidFill>
                <a:latin typeface="+mj-lt"/>
                <a:ea typeface="+mj-ea"/>
                <a:cs typeface="+mj-cs"/>
              </a:rPr>
              <a:t>Description statistique des données associées à nos variables nutritionnelles</a:t>
            </a:r>
            <a:r>
              <a:rPr lang="fr-FR" sz="2000" u="sng"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1593063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BDF93ADF-2793-44C9-A5BD-474BEB11EA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028" y="1370868"/>
            <a:ext cx="9145942" cy="3911884"/>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88E0BF1F-B781-4610-AD75-40D6C99307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5970" y="1322816"/>
            <a:ext cx="2466664" cy="39599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Faites bon usage des couleurs - Améliorez l'impact de vos présentations -  OpenClassrooms">
            <a:extLst>
              <a:ext uri="{FF2B5EF4-FFF2-40B4-BE49-F238E27FC236}">
                <a16:creationId xmlns:a16="http://schemas.microsoft.com/office/drawing/2014/main" id="{42D19956-DC5B-4FA8-9626-686C9F1465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07040" y="32141"/>
            <a:ext cx="1510747" cy="764438"/>
          </a:xfrm>
          <a:prstGeom prst="rect">
            <a:avLst/>
          </a:prstGeom>
          <a:noFill/>
          <a:extLst>
            <a:ext uri="{909E8E84-426E-40DD-AFC4-6F175D3DCCD1}">
              <a14:hiddenFill xmlns:a14="http://schemas.microsoft.com/office/drawing/2010/main">
                <a:solidFill>
                  <a:srgbClr val="FFFFFF"/>
                </a:solidFill>
              </a14:hiddenFill>
            </a:ext>
          </a:extLst>
        </p:spPr>
      </p:pic>
      <p:sp>
        <p:nvSpPr>
          <p:cNvPr id="6" name="Titre 1">
            <a:extLst>
              <a:ext uri="{FF2B5EF4-FFF2-40B4-BE49-F238E27FC236}">
                <a16:creationId xmlns:a16="http://schemas.microsoft.com/office/drawing/2014/main" id="{2D03665E-E81B-41B2-9D6B-E325EF808E90}"/>
              </a:ext>
            </a:extLst>
          </p:cNvPr>
          <p:cNvSpPr txBox="1">
            <a:spLocks/>
          </p:cNvSpPr>
          <p:nvPr/>
        </p:nvSpPr>
        <p:spPr>
          <a:xfrm>
            <a:off x="604044" y="534068"/>
            <a:ext cx="10026650" cy="655637"/>
          </a:xfrm>
          <a:prstGeom prst="rect">
            <a:avLst/>
          </a:prstGeom>
        </p:spPr>
        <p:txBody>
          <a:bodyPr>
            <a:normAutofit/>
          </a:bodyPr>
          <a:lstStyle>
            <a:lvl1pPr algn="l" defTabSz="914400" rtl="0" eaLnBrk="1" latinLnBrk="0" hangingPunct="1">
              <a:lnSpc>
                <a:spcPct val="90000"/>
              </a:lnSpc>
              <a:spcBef>
                <a:spcPct val="0"/>
              </a:spcBef>
              <a:buNone/>
              <a:defRPr sz="4400" i="0" kern="1200" spc="-50" baseline="0">
                <a:solidFill>
                  <a:schemeClr val="tx1">
                    <a:lumMod val="75000"/>
                    <a:lumOff val="25000"/>
                  </a:schemeClr>
                </a:solidFill>
                <a:latin typeface="+mj-lt"/>
                <a:ea typeface="+mj-ea"/>
                <a:cs typeface="+mj-cs"/>
              </a:defRPr>
            </a:lvl1pPr>
          </a:lstStyle>
          <a:p>
            <a:r>
              <a:rPr lang="fr-FR" sz="2400" b="1" u="sng" dirty="0" err="1"/>
              <a:t>Boxplots</a:t>
            </a:r>
            <a:r>
              <a:rPr lang="fr-FR" sz="2400" b="1" u="sng" dirty="0"/>
              <a:t>  des variables nutritionnelles</a:t>
            </a:r>
            <a:r>
              <a:rPr lang="fr-FR" sz="2000" b="1" u="sng" dirty="0"/>
              <a:t>:</a:t>
            </a:r>
          </a:p>
        </p:txBody>
      </p:sp>
      <p:sp>
        <p:nvSpPr>
          <p:cNvPr id="7" name="ZoneTexte 6">
            <a:extLst>
              <a:ext uri="{FF2B5EF4-FFF2-40B4-BE49-F238E27FC236}">
                <a16:creationId xmlns:a16="http://schemas.microsoft.com/office/drawing/2014/main" id="{24A10305-4290-4FAA-848A-92C5A725DB08}"/>
              </a:ext>
            </a:extLst>
          </p:cNvPr>
          <p:cNvSpPr txBox="1"/>
          <p:nvPr/>
        </p:nvSpPr>
        <p:spPr>
          <a:xfrm>
            <a:off x="1361758" y="5463915"/>
            <a:ext cx="1049573" cy="307777"/>
          </a:xfrm>
          <a:prstGeom prst="rect">
            <a:avLst/>
          </a:prstGeom>
          <a:noFill/>
        </p:spPr>
        <p:txBody>
          <a:bodyPr wrap="square" rtlCol="0">
            <a:spAutoFit/>
          </a:bodyPr>
          <a:lstStyle/>
          <a:p>
            <a:r>
              <a:rPr lang="fr-FR" sz="1400" dirty="0">
                <a:latin typeface="Times New Roman" panose="02020603050405020304" pitchFamily="18" charset="0"/>
                <a:cs typeface="Times New Roman" panose="02020603050405020304" pitchFamily="18" charset="0"/>
              </a:rPr>
              <a:t>Médiane</a:t>
            </a:r>
          </a:p>
        </p:txBody>
      </p:sp>
      <p:cxnSp>
        <p:nvCxnSpPr>
          <p:cNvPr id="8" name="Connecteur droit 7">
            <a:extLst>
              <a:ext uri="{FF2B5EF4-FFF2-40B4-BE49-F238E27FC236}">
                <a16:creationId xmlns:a16="http://schemas.microsoft.com/office/drawing/2014/main" id="{89344BC5-3FD1-4487-96E9-287E002221A8}"/>
              </a:ext>
            </a:extLst>
          </p:cNvPr>
          <p:cNvCxnSpPr/>
          <p:nvPr/>
        </p:nvCxnSpPr>
        <p:spPr>
          <a:xfrm>
            <a:off x="735138" y="5618671"/>
            <a:ext cx="626620" cy="0"/>
          </a:xfrm>
          <a:prstGeom prst="line">
            <a:avLst/>
          </a:prstGeom>
          <a:ln w="12700">
            <a:solidFill>
              <a:srgbClr val="32BC53"/>
            </a:solidFill>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2352212E-F3DD-4791-8195-04C9F1E523D2}"/>
              </a:ext>
            </a:extLst>
          </p:cNvPr>
          <p:cNvSpPr txBox="1"/>
          <p:nvPr/>
        </p:nvSpPr>
        <p:spPr>
          <a:xfrm>
            <a:off x="1361758" y="5707923"/>
            <a:ext cx="1049573" cy="307777"/>
          </a:xfrm>
          <a:prstGeom prst="rect">
            <a:avLst/>
          </a:prstGeom>
          <a:noFill/>
        </p:spPr>
        <p:txBody>
          <a:bodyPr wrap="square" rtlCol="0">
            <a:spAutoFit/>
          </a:bodyPr>
          <a:lstStyle/>
          <a:p>
            <a:r>
              <a:rPr lang="fr-FR" sz="1400" dirty="0">
                <a:latin typeface="Times New Roman" panose="02020603050405020304" pitchFamily="18" charset="0"/>
                <a:cs typeface="Times New Roman" panose="02020603050405020304" pitchFamily="18" charset="0"/>
              </a:rPr>
              <a:t>Moyenne</a:t>
            </a:r>
          </a:p>
        </p:txBody>
      </p:sp>
      <p:sp>
        <p:nvSpPr>
          <p:cNvPr id="3" name="Triangle isocèle 2">
            <a:extLst>
              <a:ext uri="{FF2B5EF4-FFF2-40B4-BE49-F238E27FC236}">
                <a16:creationId xmlns:a16="http://schemas.microsoft.com/office/drawing/2014/main" id="{95AF0D03-4312-4231-88A8-69A310E9EE0C}"/>
              </a:ext>
            </a:extLst>
          </p:cNvPr>
          <p:cNvSpPr/>
          <p:nvPr/>
        </p:nvSpPr>
        <p:spPr>
          <a:xfrm>
            <a:off x="987007" y="5829465"/>
            <a:ext cx="59511" cy="81233"/>
          </a:xfrm>
          <a:prstGeom prst="triangle">
            <a:avLst/>
          </a:prstGeom>
          <a:solidFill>
            <a:srgbClr val="2CA449"/>
          </a:solidFill>
          <a:ln>
            <a:solidFill>
              <a:srgbClr val="2CA4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90457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4AFFBA7D-794F-42CF-ADCD-EEB5D3180F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93562"/>
            <a:ext cx="3008071" cy="208251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a:extLst>
              <a:ext uri="{FF2B5EF4-FFF2-40B4-BE49-F238E27FC236}">
                <a16:creationId xmlns:a16="http://schemas.microsoft.com/office/drawing/2014/main" id="{F1B7A6AD-4310-47C5-9594-8552D184C4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3588" y="3844780"/>
            <a:ext cx="3080148" cy="210112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a:extLst>
              <a:ext uri="{FF2B5EF4-FFF2-40B4-BE49-F238E27FC236}">
                <a16:creationId xmlns:a16="http://schemas.microsoft.com/office/drawing/2014/main" id="{29295DE8-EA8D-4D4D-B41F-7E9372A746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6593" y="3844780"/>
            <a:ext cx="3052857" cy="20825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a:extLst>
              <a:ext uri="{FF2B5EF4-FFF2-40B4-BE49-F238E27FC236}">
                <a16:creationId xmlns:a16="http://schemas.microsoft.com/office/drawing/2014/main" id="{1DECF841-AF8F-4CEC-93F4-39AE73EFE1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51283" y="1593562"/>
            <a:ext cx="3080150" cy="210112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a:extLst>
              <a:ext uri="{FF2B5EF4-FFF2-40B4-BE49-F238E27FC236}">
                <a16:creationId xmlns:a16="http://schemas.microsoft.com/office/drawing/2014/main" id="{FA130894-4BD7-4D26-AA76-012B24DDE6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63736" y="3844780"/>
            <a:ext cx="3052857" cy="20825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a:extLst>
              <a:ext uri="{FF2B5EF4-FFF2-40B4-BE49-F238E27FC236}">
                <a16:creationId xmlns:a16="http://schemas.microsoft.com/office/drawing/2014/main" id="{751FD5EF-0961-4B71-A044-B98AC70F3E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28982" y="1593562"/>
            <a:ext cx="3052857" cy="20825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Faites bon usage des couleurs - Améliorez l'impact de vos présentations -  OpenClassrooms">
            <a:extLst>
              <a:ext uri="{FF2B5EF4-FFF2-40B4-BE49-F238E27FC236}">
                <a16:creationId xmlns:a16="http://schemas.microsoft.com/office/drawing/2014/main" id="{413EF5D0-553C-4BF1-835A-EF08E101B71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07040" y="53318"/>
            <a:ext cx="1510747" cy="76443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8E958531-4DD7-4229-89E8-D997908318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83588" y="1593562"/>
            <a:ext cx="3045394" cy="20825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40529F7-30CA-4473-A87E-E6B3FF67E14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10" y="3844780"/>
            <a:ext cx="3045392" cy="2082511"/>
          </a:xfrm>
          <a:prstGeom prst="rect">
            <a:avLst/>
          </a:prstGeom>
          <a:noFill/>
          <a:extLst>
            <a:ext uri="{909E8E84-426E-40DD-AFC4-6F175D3DCCD1}">
              <a14:hiddenFill xmlns:a14="http://schemas.microsoft.com/office/drawing/2010/main">
                <a:solidFill>
                  <a:srgbClr val="FFFFFF"/>
                </a:solidFill>
              </a14:hiddenFill>
            </a:ext>
          </a:extLst>
        </p:spPr>
      </p:pic>
      <p:sp>
        <p:nvSpPr>
          <p:cNvPr id="12" name="Titre 1">
            <a:extLst>
              <a:ext uri="{FF2B5EF4-FFF2-40B4-BE49-F238E27FC236}">
                <a16:creationId xmlns:a16="http://schemas.microsoft.com/office/drawing/2014/main" id="{0E4ABB47-22B5-4487-BEC3-56A92904F9F5}"/>
              </a:ext>
            </a:extLst>
          </p:cNvPr>
          <p:cNvSpPr txBox="1">
            <a:spLocks/>
          </p:cNvSpPr>
          <p:nvPr/>
        </p:nvSpPr>
        <p:spPr>
          <a:xfrm>
            <a:off x="604044" y="555245"/>
            <a:ext cx="10026650" cy="655637"/>
          </a:xfrm>
          <a:prstGeom prst="rect">
            <a:avLst/>
          </a:prstGeom>
        </p:spPr>
        <p:txBody>
          <a:bodyPr>
            <a:normAutofit/>
          </a:bodyPr>
          <a:lstStyle>
            <a:lvl1pPr algn="l" defTabSz="914400" rtl="0" eaLnBrk="1" latinLnBrk="0" hangingPunct="1">
              <a:lnSpc>
                <a:spcPct val="90000"/>
              </a:lnSpc>
              <a:spcBef>
                <a:spcPct val="0"/>
              </a:spcBef>
              <a:buNone/>
              <a:defRPr sz="4400" i="0" kern="1200" spc="-50" baseline="0">
                <a:solidFill>
                  <a:schemeClr val="tx1">
                    <a:lumMod val="75000"/>
                    <a:lumOff val="25000"/>
                  </a:schemeClr>
                </a:solidFill>
                <a:latin typeface="+mj-lt"/>
                <a:ea typeface="+mj-ea"/>
                <a:cs typeface="+mj-cs"/>
              </a:defRPr>
            </a:lvl1pPr>
          </a:lstStyle>
          <a:p>
            <a:r>
              <a:rPr lang="fr-FR" sz="2400" b="1" u="sng" dirty="0"/>
              <a:t>Analyse  des variables nutritionnelles</a:t>
            </a:r>
            <a:r>
              <a:rPr lang="fr-FR" sz="2000" b="1" u="sng" dirty="0"/>
              <a:t>:</a:t>
            </a:r>
          </a:p>
        </p:txBody>
      </p:sp>
      <p:sp>
        <p:nvSpPr>
          <p:cNvPr id="11" name="Ellipse 10">
            <a:extLst>
              <a:ext uri="{FF2B5EF4-FFF2-40B4-BE49-F238E27FC236}">
                <a16:creationId xmlns:a16="http://schemas.microsoft.com/office/drawing/2014/main" id="{2565356D-BB28-49BA-90E4-43C999E86821}"/>
              </a:ext>
            </a:extLst>
          </p:cNvPr>
          <p:cNvSpPr/>
          <p:nvPr/>
        </p:nvSpPr>
        <p:spPr>
          <a:xfrm>
            <a:off x="8045474" y="555245"/>
            <a:ext cx="2927927" cy="1038316"/>
          </a:xfrm>
          <a:prstGeom prst="ellipse">
            <a:avLst/>
          </a:prstGeom>
          <a:solidFill>
            <a:schemeClr val="bg1"/>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C00000"/>
                </a:solidFill>
              </a:rPr>
              <a:t>Distribution étalée vers la droite</a:t>
            </a:r>
          </a:p>
        </p:txBody>
      </p:sp>
    </p:spTree>
    <p:extLst>
      <p:ext uri="{BB962C8B-B14F-4D97-AF65-F5344CB8AC3E}">
        <p14:creationId xmlns:p14="http://schemas.microsoft.com/office/powerpoint/2010/main" val="207281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Faites bon usage des couleurs - Améliorez l'impact de vos présentations -  OpenClassrooms">
            <a:extLst>
              <a:ext uri="{FF2B5EF4-FFF2-40B4-BE49-F238E27FC236}">
                <a16:creationId xmlns:a16="http://schemas.microsoft.com/office/drawing/2014/main" id="{394D9B37-7AAD-411A-8F0F-7559954FF0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7040" y="53318"/>
            <a:ext cx="1510747" cy="76443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46903C74-4738-475C-A29B-F65CD77442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4" y="834874"/>
            <a:ext cx="3076341" cy="220076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7C7FFB5D-53C7-4853-BE4E-E5737815A6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429000"/>
            <a:ext cx="3076341" cy="220076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2EEBFD5E-EC74-413C-88C2-558484BB30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9659" y="834873"/>
            <a:ext cx="3076341" cy="220076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AB6AEBF4-FA03-4CA6-A464-B8E5B9E2A9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66004" y="834873"/>
            <a:ext cx="3076341" cy="2200767"/>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CB9E109F-A6F4-46CD-940C-0DCD5AFFFA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13380" y="3428999"/>
            <a:ext cx="3076341" cy="2200767"/>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a:extLst>
              <a:ext uri="{FF2B5EF4-FFF2-40B4-BE49-F238E27FC236}">
                <a16:creationId xmlns:a16="http://schemas.microsoft.com/office/drawing/2014/main" id="{D8712853-2839-424D-8ACB-7083832103D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79383" y="3408886"/>
            <a:ext cx="3076340" cy="2240989"/>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a:extLst>
              <a:ext uri="{FF2B5EF4-FFF2-40B4-BE49-F238E27FC236}">
                <a16:creationId xmlns:a16="http://schemas.microsoft.com/office/drawing/2014/main" id="{DCCFD170-666B-47C8-9DC7-1B3454E6F63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66003" y="3428998"/>
            <a:ext cx="3076341" cy="2200767"/>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a:extLst>
              <a:ext uri="{FF2B5EF4-FFF2-40B4-BE49-F238E27FC236}">
                <a16:creationId xmlns:a16="http://schemas.microsoft.com/office/drawing/2014/main" id="{727165E1-FB4D-4DDA-90BC-3808DB996CC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68869" y="834874"/>
            <a:ext cx="3076341" cy="2200767"/>
          </a:xfrm>
          <a:prstGeom prst="rect">
            <a:avLst/>
          </a:prstGeom>
          <a:noFill/>
          <a:extLst>
            <a:ext uri="{909E8E84-426E-40DD-AFC4-6F175D3DCCD1}">
              <a14:hiddenFill xmlns:a14="http://schemas.microsoft.com/office/drawing/2010/main">
                <a:solidFill>
                  <a:srgbClr val="FFFFFF"/>
                </a:solidFill>
              </a14:hiddenFill>
            </a:ext>
          </a:extLst>
        </p:spPr>
      </p:pic>
      <p:sp>
        <p:nvSpPr>
          <p:cNvPr id="18" name="Titre 1">
            <a:extLst>
              <a:ext uri="{FF2B5EF4-FFF2-40B4-BE49-F238E27FC236}">
                <a16:creationId xmlns:a16="http://schemas.microsoft.com/office/drawing/2014/main" id="{21498092-8332-4654-8121-11F549FFAF32}"/>
              </a:ext>
            </a:extLst>
          </p:cNvPr>
          <p:cNvSpPr txBox="1">
            <a:spLocks/>
          </p:cNvSpPr>
          <p:nvPr/>
        </p:nvSpPr>
        <p:spPr>
          <a:xfrm>
            <a:off x="650875" y="220663"/>
            <a:ext cx="10026650" cy="655637"/>
          </a:xfrm>
          <a:prstGeom prst="rect">
            <a:avLst/>
          </a:prstGeom>
        </p:spPr>
        <p:txBody>
          <a:bodyPr>
            <a:normAutofit/>
          </a:bodyPr>
          <a:lstStyle>
            <a:lvl1pPr algn="l" defTabSz="914400" rtl="0" eaLnBrk="1" latinLnBrk="0" hangingPunct="1">
              <a:lnSpc>
                <a:spcPct val="90000"/>
              </a:lnSpc>
              <a:spcBef>
                <a:spcPct val="0"/>
              </a:spcBef>
              <a:buNone/>
              <a:defRPr sz="4400" i="0" kern="1200" spc="-50" baseline="0">
                <a:solidFill>
                  <a:schemeClr val="tx1">
                    <a:lumMod val="75000"/>
                    <a:lumOff val="25000"/>
                  </a:schemeClr>
                </a:solidFill>
                <a:latin typeface="+mj-lt"/>
                <a:ea typeface="+mj-ea"/>
                <a:cs typeface="+mj-cs"/>
              </a:defRPr>
            </a:lvl1pPr>
          </a:lstStyle>
          <a:p>
            <a:r>
              <a:rPr lang="fr-FR" sz="2400" b="1" u="sng" dirty="0" err="1"/>
              <a:t>Boxplots</a:t>
            </a:r>
            <a:r>
              <a:rPr lang="fr-FR" sz="2400" b="1" u="sng" dirty="0"/>
              <a:t> en fonction du </a:t>
            </a:r>
            <a:r>
              <a:rPr lang="fr-FR" sz="2400" b="1" u="sng" dirty="0" err="1"/>
              <a:t>nutriscore</a:t>
            </a:r>
            <a:r>
              <a:rPr lang="fr-FR" sz="2400" b="1" u="sng" dirty="0"/>
              <a:t>-grade</a:t>
            </a:r>
            <a:r>
              <a:rPr lang="fr-FR" sz="2000" b="1" u="sng" dirty="0"/>
              <a:t>:</a:t>
            </a:r>
          </a:p>
        </p:txBody>
      </p:sp>
    </p:spTree>
    <p:extLst>
      <p:ext uri="{BB962C8B-B14F-4D97-AF65-F5344CB8AC3E}">
        <p14:creationId xmlns:p14="http://schemas.microsoft.com/office/powerpoint/2010/main" val="1120990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8A70D0-B241-4B28-A851-F533F585AAEF}"/>
              </a:ext>
            </a:extLst>
          </p:cNvPr>
          <p:cNvSpPr txBox="1">
            <a:spLocks/>
          </p:cNvSpPr>
          <p:nvPr/>
        </p:nvSpPr>
        <p:spPr>
          <a:xfrm>
            <a:off x="650875" y="220663"/>
            <a:ext cx="10026650" cy="655637"/>
          </a:xfrm>
          <a:prstGeom prst="rect">
            <a:avLst/>
          </a:prstGeom>
        </p:spPr>
        <p:txBody>
          <a:bodyPr>
            <a:normAutofit/>
          </a:bodyPr>
          <a:lstStyle>
            <a:lvl1pPr algn="l" defTabSz="914400" rtl="0" eaLnBrk="1" latinLnBrk="0" hangingPunct="1">
              <a:lnSpc>
                <a:spcPct val="90000"/>
              </a:lnSpc>
              <a:spcBef>
                <a:spcPct val="0"/>
              </a:spcBef>
              <a:buNone/>
              <a:defRPr sz="4400" i="0" kern="1200" spc="-50" baseline="0">
                <a:solidFill>
                  <a:schemeClr val="tx1">
                    <a:lumMod val="75000"/>
                    <a:lumOff val="25000"/>
                  </a:schemeClr>
                </a:solidFill>
                <a:latin typeface="+mj-lt"/>
                <a:ea typeface="+mj-ea"/>
                <a:cs typeface="+mj-cs"/>
              </a:defRPr>
            </a:lvl1pPr>
          </a:lstStyle>
          <a:p>
            <a:r>
              <a:rPr lang="fr-FR" sz="2400" b="1" u="sng" dirty="0" err="1"/>
              <a:t>Boxplots</a:t>
            </a:r>
            <a:r>
              <a:rPr lang="fr-FR" sz="2400" b="1" u="sng" dirty="0"/>
              <a:t> en fonction du nova-group</a:t>
            </a:r>
            <a:r>
              <a:rPr lang="fr-FR" sz="2000" b="1" u="sng" dirty="0"/>
              <a:t>:</a:t>
            </a:r>
          </a:p>
        </p:txBody>
      </p:sp>
      <p:pic>
        <p:nvPicPr>
          <p:cNvPr id="5122" name="Picture 2">
            <a:extLst>
              <a:ext uri="{FF2B5EF4-FFF2-40B4-BE49-F238E27FC236}">
                <a16:creationId xmlns:a16="http://schemas.microsoft.com/office/drawing/2014/main" id="{F43FE58F-9D99-4D6F-86DF-2AAF1B52A2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49535"/>
            <a:ext cx="3076342" cy="219288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58958CF5-76EA-4EF0-8069-481C628C9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9657" y="849535"/>
            <a:ext cx="3076343" cy="219288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1971E2C7-E700-4989-9FCD-378FB66A3E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9314" y="849535"/>
            <a:ext cx="3076343" cy="219288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44737E8C-1598-4585-A6E9-316B11C5E7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58972" y="876300"/>
            <a:ext cx="3076344" cy="2192881"/>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323A59D2-0457-426D-A90A-FAE9C481CD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 y="3437524"/>
            <a:ext cx="3076345" cy="2192882"/>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a:extLst>
              <a:ext uri="{FF2B5EF4-FFF2-40B4-BE49-F238E27FC236}">
                <a16:creationId xmlns:a16="http://schemas.microsoft.com/office/drawing/2014/main" id="{931C7F44-C521-48E8-97F6-30749E953B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19657" y="3437524"/>
            <a:ext cx="3076345" cy="2192882"/>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a:extLst>
              <a:ext uri="{FF2B5EF4-FFF2-40B4-BE49-F238E27FC236}">
                <a16:creationId xmlns:a16="http://schemas.microsoft.com/office/drawing/2014/main" id="{9A5B5ACC-B45F-4822-A36B-80A0223984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5998" y="3437524"/>
            <a:ext cx="3076345" cy="2192882"/>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a:extLst>
              <a:ext uri="{FF2B5EF4-FFF2-40B4-BE49-F238E27FC236}">
                <a16:creationId xmlns:a16="http://schemas.microsoft.com/office/drawing/2014/main" id="{21A6A04C-5216-455A-A267-CF7115AD0D2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86581" y="3410758"/>
            <a:ext cx="3021126" cy="219288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Faites bon usage des couleurs - Améliorez l'impact de vos présentations -  OpenClassrooms">
            <a:extLst>
              <a:ext uri="{FF2B5EF4-FFF2-40B4-BE49-F238E27FC236}">
                <a16:creationId xmlns:a16="http://schemas.microsoft.com/office/drawing/2014/main" id="{C8AC3E9C-9290-4158-B6F8-F9A2943DCF2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07040" y="53318"/>
            <a:ext cx="1510747" cy="764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432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DF2011-5215-4EE1-8D6A-39F95B66DF11}"/>
              </a:ext>
            </a:extLst>
          </p:cNvPr>
          <p:cNvSpPr txBox="1">
            <a:spLocks/>
          </p:cNvSpPr>
          <p:nvPr/>
        </p:nvSpPr>
        <p:spPr>
          <a:xfrm>
            <a:off x="1079500" y="1011238"/>
            <a:ext cx="10026650" cy="655637"/>
          </a:xfrm>
          <a:prstGeom prst="rect">
            <a:avLst/>
          </a:prstGeom>
        </p:spPr>
        <p:txBody>
          <a:bodyPr>
            <a:normAutofit/>
          </a:bodyPr>
          <a:lstStyle>
            <a:lvl1pPr algn="l" defTabSz="914400" rtl="0" eaLnBrk="1" latinLnBrk="0" hangingPunct="1">
              <a:lnSpc>
                <a:spcPct val="90000"/>
              </a:lnSpc>
              <a:spcBef>
                <a:spcPct val="0"/>
              </a:spcBef>
              <a:buNone/>
              <a:defRPr sz="4400" i="0" kern="1200" spc="-50" baseline="0">
                <a:solidFill>
                  <a:schemeClr val="tx1">
                    <a:lumMod val="75000"/>
                    <a:lumOff val="25000"/>
                  </a:schemeClr>
                </a:solidFill>
                <a:latin typeface="+mj-lt"/>
                <a:ea typeface="+mj-ea"/>
                <a:cs typeface="+mj-cs"/>
              </a:defRPr>
            </a:lvl1pPr>
          </a:lstStyle>
          <a:p>
            <a:r>
              <a:rPr lang="fr-FR" sz="2400" b="1" u="sng" dirty="0"/>
              <a:t>Problématique</a:t>
            </a:r>
            <a:r>
              <a:rPr lang="fr-FR" sz="2000" b="1" u="sng" dirty="0"/>
              <a:t>:</a:t>
            </a:r>
          </a:p>
        </p:txBody>
      </p:sp>
      <p:sp>
        <p:nvSpPr>
          <p:cNvPr id="3" name="Espace réservé du contenu 2">
            <a:extLst>
              <a:ext uri="{FF2B5EF4-FFF2-40B4-BE49-F238E27FC236}">
                <a16:creationId xmlns:a16="http://schemas.microsoft.com/office/drawing/2014/main" id="{3C450714-D33D-4673-92A2-A20C70818AB6}"/>
              </a:ext>
            </a:extLst>
          </p:cNvPr>
          <p:cNvSpPr txBox="1">
            <a:spLocks/>
          </p:cNvSpPr>
          <p:nvPr/>
        </p:nvSpPr>
        <p:spPr>
          <a:xfrm>
            <a:off x="1079500" y="1790701"/>
            <a:ext cx="10026650" cy="1282438"/>
          </a:xfrm>
          <a:prstGeom prst="rect">
            <a:avLst/>
          </a:prstGeom>
        </p:spPr>
        <p:txBody>
          <a:bodyPr/>
          <a:lst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fr-FR" dirty="0">
                <a:solidFill>
                  <a:schemeClr val="tx1"/>
                </a:solidFill>
                <a:latin typeface="Times New Roman" panose="02020603050405020304" pitchFamily="18" charset="0"/>
                <a:cs typeface="Arial" panose="020B0604020202020204" pitchFamily="34" charset="0"/>
              </a:rPr>
              <a:t>L'agence "</a:t>
            </a:r>
            <a:r>
              <a:rPr lang="fr-FR" dirty="0">
                <a:solidFill>
                  <a:schemeClr val="tx1"/>
                </a:solidFill>
                <a:latin typeface="Times New Roman" panose="0202060305040502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Santé publique France</a:t>
            </a:r>
            <a:r>
              <a:rPr lang="fr-FR" dirty="0">
                <a:solidFill>
                  <a:schemeClr val="tx1"/>
                </a:solidFill>
                <a:latin typeface="Times New Roman" panose="02020603050405020304" pitchFamily="18" charset="0"/>
                <a:cs typeface="Arial" panose="020B0604020202020204" pitchFamily="34" charset="0"/>
              </a:rPr>
              <a:t>" a lancé un appel à projets pour trouver des idées innovantes d’applications en lien avec l'alimentation. Ma mission consiste à étudier les données d’Open Food Fact afin de proposer une idée d’application.</a:t>
            </a:r>
          </a:p>
          <a:p>
            <a:pPr marL="0" indent="0">
              <a:buFont typeface="Calibri" panose="020F0502020204030204" pitchFamily="34" charset="0"/>
              <a:buNone/>
            </a:pPr>
            <a:endParaRPr lang="fr-FR" dirty="0">
              <a:solidFill>
                <a:schemeClr val="tx1"/>
              </a:solidFill>
              <a:latin typeface="Times New Roman" panose="02020603050405020304" pitchFamily="18" charset="0"/>
              <a:cs typeface="Arial" panose="020B0604020202020204" pitchFamily="34" charset="0"/>
            </a:endParaRPr>
          </a:p>
          <a:p>
            <a:endParaRPr lang="fr-FR" dirty="0">
              <a:latin typeface="Times New Roman" panose="02020603050405020304" pitchFamily="18" charset="0"/>
              <a:cs typeface="Times New Roman" panose="02020603050405020304" pitchFamily="18" charset="0"/>
            </a:endParaRPr>
          </a:p>
        </p:txBody>
      </p:sp>
      <p:pic>
        <p:nvPicPr>
          <p:cNvPr id="4" name="Picture 2" descr="Faites bon usage des couleurs - Améliorez l'impact de vos présentations -  OpenClassrooms">
            <a:extLst>
              <a:ext uri="{FF2B5EF4-FFF2-40B4-BE49-F238E27FC236}">
                <a16:creationId xmlns:a16="http://schemas.microsoft.com/office/drawing/2014/main" id="{389C09E8-F9B8-4E85-8AD1-D25CB913B1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7040" y="53318"/>
            <a:ext cx="1510747" cy="764438"/>
          </a:xfrm>
          <a:prstGeom prst="rect">
            <a:avLst/>
          </a:prstGeom>
          <a:noFill/>
          <a:extLst>
            <a:ext uri="{909E8E84-426E-40DD-AFC4-6F175D3DCCD1}">
              <a14:hiddenFill xmlns:a14="http://schemas.microsoft.com/office/drawing/2010/main">
                <a:solidFill>
                  <a:srgbClr val="FFFFFF"/>
                </a:solidFill>
              </a14:hiddenFill>
            </a:ext>
          </a:extLst>
        </p:spPr>
      </p:pic>
      <p:sp>
        <p:nvSpPr>
          <p:cNvPr id="5" name="Titre 1">
            <a:extLst>
              <a:ext uri="{FF2B5EF4-FFF2-40B4-BE49-F238E27FC236}">
                <a16:creationId xmlns:a16="http://schemas.microsoft.com/office/drawing/2014/main" id="{185370A2-B7A1-4FE8-832F-F506052E7B56}"/>
              </a:ext>
            </a:extLst>
          </p:cNvPr>
          <p:cNvSpPr txBox="1">
            <a:spLocks/>
          </p:cNvSpPr>
          <p:nvPr/>
        </p:nvSpPr>
        <p:spPr>
          <a:xfrm>
            <a:off x="1079500" y="3390901"/>
            <a:ext cx="10026650" cy="655637"/>
          </a:xfrm>
          <a:prstGeom prst="rect">
            <a:avLst/>
          </a:prstGeom>
        </p:spPr>
        <p:txBody>
          <a:bodyPr>
            <a:normAutofit/>
          </a:bodyPr>
          <a:lstStyle>
            <a:lvl1pPr algn="l" defTabSz="914400" rtl="0" eaLnBrk="1" latinLnBrk="0" hangingPunct="1">
              <a:lnSpc>
                <a:spcPct val="90000"/>
              </a:lnSpc>
              <a:spcBef>
                <a:spcPct val="0"/>
              </a:spcBef>
              <a:buNone/>
              <a:defRPr sz="4400" i="0" kern="1200" spc="-50" baseline="0">
                <a:solidFill>
                  <a:schemeClr val="tx1">
                    <a:lumMod val="75000"/>
                    <a:lumOff val="25000"/>
                  </a:schemeClr>
                </a:solidFill>
                <a:latin typeface="+mj-lt"/>
                <a:ea typeface="+mj-ea"/>
                <a:cs typeface="+mj-cs"/>
              </a:defRPr>
            </a:lvl1pPr>
          </a:lstStyle>
          <a:p>
            <a:r>
              <a:rPr lang="fr-FR" sz="2400" b="1" u="sng" dirty="0"/>
              <a:t>Présentation des données</a:t>
            </a:r>
            <a:r>
              <a:rPr lang="fr-FR" sz="2000" b="1" u="sng" dirty="0"/>
              <a:t>:</a:t>
            </a:r>
          </a:p>
        </p:txBody>
      </p:sp>
      <p:sp>
        <p:nvSpPr>
          <p:cNvPr id="6" name="Espace réservé du contenu 2">
            <a:extLst>
              <a:ext uri="{FF2B5EF4-FFF2-40B4-BE49-F238E27FC236}">
                <a16:creationId xmlns:a16="http://schemas.microsoft.com/office/drawing/2014/main" id="{0CF50CCE-E38B-484C-B874-7E0B7FAF2D41}"/>
              </a:ext>
            </a:extLst>
          </p:cNvPr>
          <p:cNvSpPr txBox="1">
            <a:spLocks/>
          </p:cNvSpPr>
          <p:nvPr/>
        </p:nvSpPr>
        <p:spPr>
          <a:xfrm>
            <a:off x="1079500" y="4046538"/>
            <a:ext cx="10026650" cy="1855019"/>
          </a:xfrm>
          <a:prstGeom prst="rect">
            <a:avLst/>
          </a:prstGeom>
        </p:spPr>
        <p:txBody>
          <a:bodyPr/>
          <a:lst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fr-FR" dirty="0">
                <a:solidFill>
                  <a:schemeClr val="tx1"/>
                </a:solidFill>
                <a:latin typeface="Times New Roman" panose="02020603050405020304" pitchFamily="18" charset="0"/>
                <a:cs typeface="Arial" panose="020B0604020202020204" pitchFamily="34" charset="0"/>
              </a:rPr>
              <a:t>Pour réaliser ce projet nous disposons d’un jeu de données d’Open Food Fact composé de 1821081 produits alimentaires décrits par 186 </a:t>
            </a:r>
            <a:r>
              <a:rPr lang="fr-FR" dirty="0" err="1">
                <a:solidFill>
                  <a:schemeClr val="tx1"/>
                </a:solidFill>
                <a:latin typeface="Times New Roman" panose="02020603050405020304" pitchFamily="18" charset="0"/>
                <a:cs typeface="Arial" panose="020B0604020202020204" pitchFamily="34" charset="0"/>
              </a:rPr>
              <a:t>features</a:t>
            </a:r>
            <a:r>
              <a:rPr lang="fr-FR" dirty="0">
                <a:solidFill>
                  <a:schemeClr val="tx1"/>
                </a:solidFill>
                <a:latin typeface="Times New Roman" panose="02020603050405020304" pitchFamily="18" charset="0"/>
                <a:cs typeface="Arial" panose="020B0604020202020204" pitchFamily="34" charset="0"/>
              </a:rPr>
              <a:t> dont le Nova Group , le Nutri Score , les informations nutritionnelles des produits ainsi que les données concernant leur origine, emballage, catégorie…</a:t>
            </a:r>
            <a:r>
              <a:rPr lang="fr-FR" dirty="0" err="1">
                <a:solidFill>
                  <a:schemeClr val="tx1"/>
                </a:solidFill>
                <a:latin typeface="Times New Roman" panose="02020603050405020304" pitchFamily="18" charset="0"/>
                <a:cs typeface="Arial" panose="020B0604020202020204" pitchFamily="34" charset="0"/>
              </a:rPr>
              <a:t>etc</a:t>
            </a:r>
            <a:endParaRPr lang="fr-FR" dirty="0">
              <a:solidFill>
                <a:schemeClr val="tx1"/>
              </a:solidFill>
              <a:latin typeface="Times New Roman" panose="02020603050405020304" pitchFamily="18" charset="0"/>
              <a:cs typeface="Arial" panose="020B0604020202020204" pitchFamily="34" charset="0"/>
            </a:endParaRPr>
          </a:p>
        </p:txBody>
      </p:sp>
      <p:pic>
        <p:nvPicPr>
          <p:cNvPr id="7" name="Image 6">
            <a:extLst>
              <a:ext uri="{FF2B5EF4-FFF2-40B4-BE49-F238E27FC236}">
                <a16:creationId xmlns:a16="http://schemas.microsoft.com/office/drawing/2014/main" id="{9F5D6C39-CFA6-4C77-A69C-DC9408547BFA}"/>
              </a:ext>
            </a:extLst>
          </p:cNvPr>
          <p:cNvPicPr>
            <a:picLocks noChangeAspect="1"/>
          </p:cNvPicPr>
          <p:nvPr/>
        </p:nvPicPr>
        <p:blipFill>
          <a:blip r:embed="rId4"/>
          <a:stretch>
            <a:fillRect/>
          </a:stretch>
        </p:blipFill>
        <p:spPr>
          <a:xfrm>
            <a:off x="10849552" y="5454649"/>
            <a:ext cx="1182255" cy="784225"/>
          </a:xfrm>
          <a:prstGeom prst="rect">
            <a:avLst/>
          </a:prstGeom>
        </p:spPr>
      </p:pic>
    </p:spTree>
    <p:extLst>
      <p:ext uri="{BB962C8B-B14F-4D97-AF65-F5344CB8AC3E}">
        <p14:creationId xmlns:p14="http://schemas.microsoft.com/office/powerpoint/2010/main" val="2304058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a:extLst>
              <a:ext uri="{FF2B5EF4-FFF2-40B4-BE49-F238E27FC236}">
                <a16:creationId xmlns:a16="http://schemas.microsoft.com/office/drawing/2014/main" id="{59BDCBAD-C788-4B72-8A69-54D8A466BC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17" y="1312391"/>
            <a:ext cx="2971667" cy="1993746"/>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63B7946F-313A-4685-9C76-3EB0B7C89F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3651" y="1320963"/>
            <a:ext cx="2971667" cy="1993746"/>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CE88F6BB-7342-487B-8E68-EA1869CBBE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1984" y="1312391"/>
            <a:ext cx="2971667" cy="1993746"/>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a:extLst>
              <a:ext uri="{FF2B5EF4-FFF2-40B4-BE49-F238E27FC236}">
                <a16:creationId xmlns:a16="http://schemas.microsoft.com/office/drawing/2014/main" id="{E864187C-F54C-47D0-891D-0D1C6F9860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38046" y="1320963"/>
            <a:ext cx="2971667" cy="1993746"/>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a:extLst>
              <a:ext uri="{FF2B5EF4-FFF2-40B4-BE49-F238E27FC236}">
                <a16:creationId xmlns:a16="http://schemas.microsoft.com/office/drawing/2014/main" id="{F0653B90-8140-40EA-99A9-EA6171F03F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16" y="3551863"/>
            <a:ext cx="2971667" cy="1993746"/>
          </a:xfrm>
          <a:prstGeom prst="rect">
            <a:avLst/>
          </a:prstGeom>
          <a:noFill/>
          <a:extLst>
            <a:ext uri="{909E8E84-426E-40DD-AFC4-6F175D3DCCD1}">
              <a14:hiddenFill xmlns:a14="http://schemas.microsoft.com/office/drawing/2010/main">
                <a:solidFill>
                  <a:srgbClr val="FFFFFF"/>
                </a:solidFill>
              </a14:hiddenFill>
            </a:ext>
          </a:extLst>
        </p:spPr>
      </p:pic>
      <p:pic>
        <p:nvPicPr>
          <p:cNvPr id="6160" name="Picture 16">
            <a:extLst>
              <a:ext uri="{FF2B5EF4-FFF2-40B4-BE49-F238E27FC236}">
                <a16:creationId xmlns:a16="http://schemas.microsoft.com/office/drawing/2014/main" id="{8945C9CB-470B-44F3-A56B-71545E7215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11984" y="3551863"/>
            <a:ext cx="2971667" cy="1993746"/>
          </a:xfrm>
          <a:prstGeom prst="rect">
            <a:avLst/>
          </a:prstGeom>
          <a:noFill/>
          <a:extLst>
            <a:ext uri="{909E8E84-426E-40DD-AFC4-6F175D3DCCD1}">
              <a14:hiddenFill xmlns:a14="http://schemas.microsoft.com/office/drawing/2010/main">
                <a:solidFill>
                  <a:srgbClr val="FFFFFF"/>
                </a:solidFill>
              </a14:hiddenFill>
            </a:ext>
          </a:extLst>
        </p:spPr>
      </p:pic>
      <p:pic>
        <p:nvPicPr>
          <p:cNvPr id="6162" name="Picture 18">
            <a:extLst>
              <a:ext uri="{FF2B5EF4-FFF2-40B4-BE49-F238E27FC236}">
                <a16:creationId xmlns:a16="http://schemas.microsoft.com/office/drawing/2014/main" id="{FA6F8D6D-CD48-4ACF-B835-0A70B7EC95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83650" y="3551863"/>
            <a:ext cx="2971667" cy="1993746"/>
          </a:xfrm>
          <a:prstGeom prst="rect">
            <a:avLst/>
          </a:prstGeom>
          <a:noFill/>
          <a:extLst>
            <a:ext uri="{909E8E84-426E-40DD-AFC4-6F175D3DCCD1}">
              <a14:hiddenFill xmlns:a14="http://schemas.microsoft.com/office/drawing/2010/main">
                <a:solidFill>
                  <a:srgbClr val="FFFFFF"/>
                </a:solidFill>
              </a14:hiddenFill>
            </a:ext>
          </a:extLst>
        </p:spPr>
      </p:pic>
      <p:pic>
        <p:nvPicPr>
          <p:cNvPr id="6164" name="Picture 20">
            <a:extLst>
              <a:ext uri="{FF2B5EF4-FFF2-40B4-BE49-F238E27FC236}">
                <a16:creationId xmlns:a16="http://schemas.microsoft.com/office/drawing/2014/main" id="{1BEC7300-D062-43BE-BEDC-A013D3F66B1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38046" y="3551863"/>
            <a:ext cx="2971667" cy="1993746"/>
          </a:xfrm>
          <a:prstGeom prst="rect">
            <a:avLst/>
          </a:prstGeom>
          <a:noFill/>
          <a:extLst>
            <a:ext uri="{909E8E84-426E-40DD-AFC4-6F175D3DCCD1}">
              <a14:hiddenFill xmlns:a14="http://schemas.microsoft.com/office/drawing/2010/main">
                <a:solidFill>
                  <a:srgbClr val="FFFFFF"/>
                </a:solidFill>
              </a14:hiddenFill>
            </a:ext>
          </a:extLst>
        </p:spPr>
      </p:pic>
      <p:sp>
        <p:nvSpPr>
          <p:cNvPr id="14" name="Titre 1">
            <a:extLst>
              <a:ext uri="{FF2B5EF4-FFF2-40B4-BE49-F238E27FC236}">
                <a16:creationId xmlns:a16="http://schemas.microsoft.com/office/drawing/2014/main" id="{995E6D1A-E97D-41A4-B661-8AE46496A780}"/>
              </a:ext>
            </a:extLst>
          </p:cNvPr>
          <p:cNvSpPr txBox="1">
            <a:spLocks/>
          </p:cNvSpPr>
          <p:nvPr/>
        </p:nvSpPr>
        <p:spPr>
          <a:xfrm>
            <a:off x="641731" y="428172"/>
            <a:ext cx="10026650" cy="655637"/>
          </a:xfrm>
          <a:prstGeom prst="rect">
            <a:avLst/>
          </a:prstGeom>
        </p:spPr>
        <p:txBody>
          <a:bodyPr>
            <a:normAutofit fontScale="92500"/>
          </a:bodyPr>
          <a:lstStyle>
            <a:lvl1pPr algn="l" defTabSz="914400" rtl="0" eaLnBrk="1" latinLnBrk="0" hangingPunct="1">
              <a:lnSpc>
                <a:spcPct val="90000"/>
              </a:lnSpc>
              <a:spcBef>
                <a:spcPct val="0"/>
              </a:spcBef>
              <a:buNone/>
              <a:defRPr sz="4400" i="0" kern="1200" spc="-50" baseline="0">
                <a:solidFill>
                  <a:schemeClr val="tx1">
                    <a:lumMod val="75000"/>
                    <a:lumOff val="25000"/>
                  </a:schemeClr>
                </a:solidFill>
                <a:latin typeface="+mj-lt"/>
                <a:ea typeface="+mj-ea"/>
                <a:cs typeface="+mj-cs"/>
              </a:defRPr>
            </a:lvl1pPr>
          </a:lstStyle>
          <a:p>
            <a:r>
              <a:rPr lang="fr-FR" sz="2400" b="1" u="sng" dirty="0" err="1"/>
              <a:t>Scatter</a:t>
            </a:r>
            <a:r>
              <a:rPr lang="fr-FR" sz="2400" b="1" u="sng" dirty="0"/>
              <a:t>-plots du </a:t>
            </a:r>
            <a:r>
              <a:rPr lang="fr-FR" sz="2400" b="1" u="sng" dirty="0" err="1"/>
              <a:t>nutriscore</a:t>
            </a:r>
            <a:r>
              <a:rPr lang="fr-FR" sz="2400" b="1" u="sng" dirty="0"/>
              <a:t>/ variables nutritionnelles  groupés par nova-group</a:t>
            </a:r>
            <a:r>
              <a:rPr lang="fr-FR" sz="2000" b="1" u="sng" dirty="0"/>
              <a:t>:</a:t>
            </a:r>
          </a:p>
        </p:txBody>
      </p:sp>
      <p:pic>
        <p:nvPicPr>
          <p:cNvPr id="16" name="Picture 2" descr="Faites bon usage des couleurs - Améliorez l'impact de vos présentations -  OpenClassrooms">
            <a:extLst>
              <a:ext uri="{FF2B5EF4-FFF2-40B4-BE49-F238E27FC236}">
                <a16:creationId xmlns:a16="http://schemas.microsoft.com/office/drawing/2014/main" id="{8B5481E8-2AB8-4A29-A274-EC0F50E1E47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07040" y="53318"/>
            <a:ext cx="1510747" cy="76443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5A382DCF-6D13-4A32-83F5-7AE41957E087}"/>
              </a:ext>
            </a:extLst>
          </p:cNvPr>
          <p:cNvSpPr/>
          <p:nvPr/>
        </p:nvSpPr>
        <p:spPr>
          <a:xfrm>
            <a:off x="429370" y="1075093"/>
            <a:ext cx="922352" cy="254442"/>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Times New Roman" panose="02020603050405020304" pitchFamily="18" charset="0"/>
                <a:cs typeface="Times New Roman" panose="02020603050405020304" pitchFamily="18" charset="0"/>
              </a:rPr>
              <a:t>Corr=0.593</a:t>
            </a:r>
          </a:p>
        </p:txBody>
      </p:sp>
      <p:sp>
        <p:nvSpPr>
          <p:cNvPr id="13" name="Rectangle 12">
            <a:extLst>
              <a:ext uri="{FF2B5EF4-FFF2-40B4-BE49-F238E27FC236}">
                <a16:creationId xmlns:a16="http://schemas.microsoft.com/office/drawing/2014/main" id="{28219C4A-9E9F-42E3-8372-95D1059A029D}"/>
              </a:ext>
            </a:extLst>
          </p:cNvPr>
          <p:cNvSpPr/>
          <p:nvPr/>
        </p:nvSpPr>
        <p:spPr>
          <a:xfrm>
            <a:off x="3416439" y="1062307"/>
            <a:ext cx="922352" cy="254442"/>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Times New Roman" panose="02020603050405020304" pitchFamily="18" charset="0"/>
                <a:cs typeface="Times New Roman" panose="02020603050405020304" pitchFamily="18" charset="0"/>
              </a:rPr>
              <a:t>Corr=0.512</a:t>
            </a:r>
          </a:p>
        </p:txBody>
      </p:sp>
      <p:sp>
        <p:nvSpPr>
          <p:cNvPr id="15" name="Rectangle 14">
            <a:extLst>
              <a:ext uri="{FF2B5EF4-FFF2-40B4-BE49-F238E27FC236}">
                <a16:creationId xmlns:a16="http://schemas.microsoft.com/office/drawing/2014/main" id="{28321517-048B-4EAD-9A9B-BA37C321FCE6}"/>
              </a:ext>
            </a:extLst>
          </p:cNvPr>
          <p:cNvSpPr/>
          <p:nvPr/>
        </p:nvSpPr>
        <p:spPr>
          <a:xfrm>
            <a:off x="6388106" y="1084235"/>
            <a:ext cx="922352" cy="254442"/>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Times New Roman" panose="02020603050405020304" pitchFamily="18" charset="0"/>
                <a:cs typeface="Times New Roman" panose="02020603050405020304" pitchFamily="18" charset="0"/>
              </a:rPr>
              <a:t>Corr=0.602</a:t>
            </a:r>
          </a:p>
        </p:txBody>
      </p:sp>
      <p:sp>
        <p:nvSpPr>
          <p:cNvPr id="17" name="Rectangle 16">
            <a:extLst>
              <a:ext uri="{FF2B5EF4-FFF2-40B4-BE49-F238E27FC236}">
                <a16:creationId xmlns:a16="http://schemas.microsoft.com/office/drawing/2014/main" id="{90A9DD48-2975-4D96-90DE-866528F3BB77}"/>
              </a:ext>
            </a:extLst>
          </p:cNvPr>
          <p:cNvSpPr/>
          <p:nvPr/>
        </p:nvSpPr>
        <p:spPr>
          <a:xfrm>
            <a:off x="9423621" y="1084235"/>
            <a:ext cx="922352" cy="254442"/>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Times New Roman" panose="02020603050405020304" pitchFamily="18" charset="0"/>
                <a:cs typeface="Times New Roman" panose="02020603050405020304" pitchFamily="18" charset="0"/>
              </a:rPr>
              <a:t>Corr=0.124</a:t>
            </a:r>
          </a:p>
        </p:txBody>
      </p:sp>
      <p:sp>
        <p:nvSpPr>
          <p:cNvPr id="18" name="Rectangle 17">
            <a:extLst>
              <a:ext uri="{FF2B5EF4-FFF2-40B4-BE49-F238E27FC236}">
                <a16:creationId xmlns:a16="http://schemas.microsoft.com/office/drawing/2014/main" id="{7F5E19FD-7E59-486F-AAB7-627D532CA768}"/>
              </a:ext>
            </a:extLst>
          </p:cNvPr>
          <p:cNvSpPr/>
          <p:nvPr/>
        </p:nvSpPr>
        <p:spPr>
          <a:xfrm>
            <a:off x="429370" y="3314709"/>
            <a:ext cx="922352" cy="254442"/>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Times New Roman" panose="02020603050405020304" pitchFamily="18" charset="0"/>
                <a:cs typeface="Times New Roman" panose="02020603050405020304" pitchFamily="18" charset="0"/>
              </a:rPr>
              <a:t>Corr=0.285</a:t>
            </a:r>
          </a:p>
        </p:txBody>
      </p:sp>
      <p:sp>
        <p:nvSpPr>
          <p:cNvPr id="19" name="Rectangle 18">
            <a:extLst>
              <a:ext uri="{FF2B5EF4-FFF2-40B4-BE49-F238E27FC236}">
                <a16:creationId xmlns:a16="http://schemas.microsoft.com/office/drawing/2014/main" id="{409BDF59-6576-4A35-83CA-FBB8C786D1CB}"/>
              </a:ext>
            </a:extLst>
          </p:cNvPr>
          <p:cNvSpPr/>
          <p:nvPr/>
        </p:nvSpPr>
        <p:spPr>
          <a:xfrm>
            <a:off x="3401037" y="3314709"/>
            <a:ext cx="922352" cy="254442"/>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Times New Roman" panose="02020603050405020304" pitchFamily="18" charset="0"/>
                <a:cs typeface="Times New Roman" panose="02020603050405020304" pitchFamily="18" charset="0"/>
              </a:rPr>
              <a:t>Corr=0.467</a:t>
            </a:r>
          </a:p>
        </p:txBody>
      </p:sp>
      <p:sp>
        <p:nvSpPr>
          <p:cNvPr id="20" name="Rectangle 19">
            <a:extLst>
              <a:ext uri="{FF2B5EF4-FFF2-40B4-BE49-F238E27FC236}">
                <a16:creationId xmlns:a16="http://schemas.microsoft.com/office/drawing/2014/main" id="{4AFB7943-F6A0-4364-9129-0116C4A1F0C7}"/>
              </a:ext>
            </a:extLst>
          </p:cNvPr>
          <p:cNvSpPr/>
          <p:nvPr/>
        </p:nvSpPr>
        <p:spPr>
          <a:xfrm>
            <a:off x="6372202" y="3323281"/>
            <a:ext cx="1002103" cy="254442"/>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Times New Roman" panose="02020603050405020304" pitchFamily="18" charset="0"/>
                <a:cs typeface="Times New Roman" panose="02020603050405020304" pitchFamily="18" charset="0"/>
              </a:rPr>
              <a:t>Corr=-0.162</a:t>
            </a:r>
          </a:p>
        </p:txBody>
      </p:sp>
      <p:sp>
        <p:nvSpPr>
          <p:cNvPr id="21" name="Rectangle 20">
            <a:extLst>
              <a:ext uri="{FF2B5EF4-FFF2-40B4-BE49-F238E27FC236}">
                <a16:creationId xmlns:a16="http://schemas.microsoft.com/office/drawing/2014/main" id="{4AFDC630-5C9F-4D57-9BCE-BBF304DEC615}"/>
              </a:ext>
            </a:extLst>
          </p:cNvPr>
          <p:cNvSpPr/>
          <p:nvPr/>
        </p:nvSpPr>
        <p:spPr>
          <a:xfrm>
            <a:off x="9423621" y="3323281"/>
            <a:ext cx="922352" cy="254442"/>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Times New Roman" panose="02020603050405020304" pitchFamily="18" charset="0"/>
                <a:cs typeface="Times New Roman" panose="02020603050405020304" pitchFamily="18" charset="0"/>
              </a:rPr>
              <a:t>Corr=0.080</a:t>
            </a:r>
          </a:p>
        </p:txBody>
      </p:sp>
    </p:spTree>
    <p:extLst>
      <p:ext uri="{BB962C8B-B14F-4D97-AF65-F5344CB8AC3E}">
        <p14:creationId xmlns:p14="http://schemas.microsoft.com/office/powerpoint/2010/main" val="250106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B99F4794-0BCF-432F-A2FC-9E73E5EC041C}"/>
              </a:ext>
            </a:extLst>
          </p:cNvPr>
          <p:cNvPicPr>
            <a:picLocks noChangeAspect="1"/>
          </p:cNvPicPr>
          <p:nvPr/>
        </p:nvPicPr>
        <p:blipFill>
          <a:blip r:embed="rId2"/>
          <a:stretch>
            <a:fillRect/>
          </a:stretch>
        </p:blipFill>
        <p:spPr>
          <a:xfrm>
            <a:off x="204080" y="1616924"/>
            <a:ext cx="11783833" cy="3792474"/>
          </a:xfrm>
          <a:prstGeom prst="rect">
            <a:avLst/>
          </a:prstGeom>
        </p:spPr>
      </p:pic>
      <p:sp>
        <p:nvSpPr>
          <p:cNvPr id="4" name="Titre 1">
            <a:extLst>
              <a:ext uri="{FF2B5EF4-FFF2-40B4-BE49-F238E27FC236}">
                <a16:creationId xmlns:a16="http://schemas.microsoft.com/office/drawing/2014/main" id="{C3155FB0-4E36-448F-9A49-8D8556B6B011}"/>
              </a:ext>
            </a:extLst>
          </p:cNvPr>
          <p:cNvSpPr txBox="1">
            <a:spLocks/>
          </p:cNvSpPr>
          <p:nvPr/>
        </p:nvSpPr>
        <p:spPr>
          <a:xfrm>
            <a:off x="650875" y="220663"/>
            <a:ext cx="10026650" cy="655637"/>
          </a:xfrm>
          <a:prstGeom prst="rect">
            <a:avLst/>
          </a:prstGeom>
        </p:spPr>
        <p:txBody>
          <a:bodyPr>
            <a:normAutofit/>
          </a:bodyPr>
          <a:lstStyle>
            <a:lvl1pPr algn="l" defTabSz="914400" rtl="0" eaLnBrk="1" latinLnBrk="0" hangingPunct="1">
              <a:lnSpc>
                <a:spcPct val="90000"/>
              </a:lnSpc>
              <a:spcBef>
                <a:spcPct val="0"/>
              </a:spcBef>
              <a:buNone/>
              <a:defRPr sz="4400" i="0" kern="1200" spc="-50" baseline="0">
                <a:solidFill>
                  <a:schemeClr val="tx1">
                    <a:lumMod val="75000"/>
                    <a:lumOff val="25000"/>
                  </a:schemeClr>
                </a:solidFill>
                <a:latin typeface="+mj-lt"/>
                <a:ea typeface="+mj-ea"/>
                <a:cs typeface="+mj-cs"/>
              </a:defRPr>
            </a:lvl1pPr>
          </a:lstStyle>
          <a:p>
            <a:r>
              <a:rPr lang="fr-FR" sz="2400" b="1" u="sng" dirty="0"/>
              <a:t>Matrice de corrélation de nos variables</a:t>
            </a:r>
            <a:r>
              <a:rPr lang="fr-FR" sz="2000" b="1" u="sng" dirty="0"/>
              <a:t>:</a:t>
            </a:r>
          </a:p>
        </p:txBody>
      </p:sp>
      <p:pic>
        <p:nvPicPr>
          <p:cNvPr id="5" name="Picture 2" descr="Faites bon usage des couleurs - Améliorez l'impact de vos présentations -  OpenClassrooms">
            <a:extLst>
              <a:ext uri="{FF2B5EF4-FFF2-40B4-BE49-F238E27FC236}">
                <a16:creationId xmlns:a16="http://schemas.microsoft.com/office/drawing/2014/main" id="{A47BFA6D-AC59-44EC-8902-D9AB1D9E3F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7040" y="53318"/>
            <a:ext cx="1510747" cy="76443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27C3A5C-09F5-4139-868B-5269CB224785}"/>
              </a:ext>
            </a:extLst>
          </p:cNvPr>
          <p:cNvSpPr/>
          <p:nvPr/>
        </p:nvSpPr>
        <p:spPr>
          <a:xfrm>
            <a:off x="204079" y="2048836"/>
            <a:ext cx="11783833" cy="365760"/>
          </a:xfrm>
          <a:prstGeom prst="rect">
            <a:avLst/>
          </a:prstGeom>
          <a:solidFill>
            <a:srgbClr val="FFFF00">
              <a:alpha val="28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5F7AF1D6-9766-4A39-8384-EDC1BA4496BF}"/>
              </a:ext>
            </a:extLst>
          </p:cNvPr>
          <p:cNvSpPr/>
          <p:nvPr/>
        </p:nvSpPr>
        <p:spPr>
          <a:xfrm>
            <a:off x="204079" y="2414596"/>
            <a:ext cx="11783833" cy="332121"/>
          </a:xfrm>
          <a:prstGeom prst="rect">
            <a:avLst/>
          </a:prstGeom>
          <a:solidFill>
            <a:srgbClr val="00B0F0">
              <a:alpha val="28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Rectangle 7">
            <a:extLst>
              <a:ext uri="{FF2B5EF4-FFF2-40B4-BE49-F238E27FC236}">
                <a16:creationId xmlns:a16="http://schemas.microsoft.com/office/drawing/2014/main" id="{493754EE-6EC7-4126-BBC7-CE32C6EEB6A1}"/>
              </a:ext>
            </a:extLst>
          </p:cNvPr>
          <p:cNvSpPr/>
          <p:nvPr/>
        </p:nvSpPr>
        <p:spPr>
          <a:xfrm>
            <a:off x="204079" y="2746717"/>
            <a:ext cx="11783833" cy="332121"/>
          </a:xfrm>
          <a:prstGeom prst="rect">
            <a:avLst/>
          </a:prstGeom>
          <a:solidFill>
            <a:schemeClr val="accent1">
              <a:lumMod val="60000"/>
              <a:lumOff val="40000"/>
              <a:alpha val="2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8">
            <a:extLst>
              <a:ext uri="{FF2B5EF4-FFF2-40B4-BE49-F238E27FC236}">
                <a16:creationId xmlns:a16="http://schemas.microsoft.com/office/drawing/2014/main" id="{388711D7-2469-4615-9117-BD01B85D387C}"/>
              </a:ext>
            </a:extLst>
          </p:cNvPr>
          <p:cNvSpPr/>
          <p:nvPr/>
        </p:nvSpPr>
        <p:spPr>
          <a:xfrm>
            <a:off x="4995447" y="3379824"/>
            <a:ext cx="668753" cy="332121"/>
          </a:xfrm>
          <a:prstGeom prst="rect">
            <a:avLst/>
          </a:prstGeom>
          <a:solidFill>
            <a:srgbClr val="32BC53">
              <a:alpha val="28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angle 9">
            <a:extLst>
              <a:ext uri="{FF2B5EF4-FFF2-40B4-BE49-F238E27FC236}">
                <a16:creationId xmlns:a16="http://schemas.microsoft.com/office/drawing/2014/main" id="{54CA6A35-9D55-4886-80EB-D86761F9566A}"/>
              </a:ext>
            </a:extLst>
          </p:cNvPr>
          <p:cNvSpPr/>
          <p:nvPr/>
        </p:nvSpPr>
        <p:spPr>
          <a:xfrm>
            <a:off x="7443053" y="4031065"/>
            <a:ext cx="668753" cy="332121"/>
          </a:xfrm>
          <a:prstGeom prst="rect">
            <a:avLst/>
          </a:prstGeom>
          <a:solidFill>
            <a:srgbClr val="32BC53">
              <a:alpha val="28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4087513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C970528E-7C53-48D2-9E86-BE65710930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285" y="828286"/>
            <a:ext cx="7258368" cy="5552410"/>
          </a:xfrm>
          <a:prstGeom prst="rect">
            <a:avLst/>
          </a:prstGeom>
          <a:noFill/>
          <a:extLst>
            <a:ext uri="{909E8E84-426E-40DD-AFC4-6F175D3DCCD1}">
              <a14:hiddenFill xmlns:a14="http://schemas.microsoft.com/office/drawing/2010/main">
                <a:solidFill>
                  <a:srgbClr val="FFFFFF"/>
                </a:solidFill>
              </a14:hiddenFill>
            </a:ext>
          </a:extLst>
        </p:spPr>
      </p:pic>
      <p:sp>
        <p:nvSpPr>
          <p:cNvPr id="3" name="Titre 1">
            <a:extLst>
              <a:ext uri="{FF2B5EF4-FFF2-40B4-BE49-F238E27FC236}">
                <a16:creationId xmlns:a16="http://schemas.microsoft.com/office/drawing/2014/main" id="{DC698AC9-3292-4C4C-9680-D7E8292BDB50}"/>
              </a:ext>
            </a:extLst>
          </p:cNvPr>
          <p:cNvSpPr txBox="1">
            <a:spLocks/>
          </p:cNvSpPr>
          <p:nvPr/>
        </p:nvSpPr>
        <p:spPr>
          <a:xfrm>
            <a:off x="650875" y="220663"/>
            <a:ext cx="10026650" cy="655637"/>
          </a:xfrm>
          <a:prstGeom prst="rect">
            <a:avLst/>
          </a:prstGeom>
        </p:spPr>
        <p:txBody>
          <a:bodyPr>
            <a:normAutofit/>
          </a:bodyPr>
          <a:lstStyle>
            <a:lvl1pPr algn="l" defTabSz="914400" rtl="0" eaLnBrk="1" latinLnBrk="0" hangingPunct="1">
              <a:lnSpc>
                <a:spcPct val="90000"/>
              </a:lnSpc>
              <a:spcBef>
                <a:spcPct val="0"/>
              </a:spcBef>
              <a:buNone/>
              <a:defRPr sz="4400" i="0" kern="1200" spc="-50" baseline="0">
                <a:solidFill>
                  <a:schemeClr val="tx1">
                    <a:lumMod val="75000"/>
                    <a:lumOff val="25000"/>
                  </a:schemeClr>
                </a:solidFill>
                <a:latin typeface="+mj-lt"/>
                <a:ea typeface="+mj-ea"/>
                <a:cs typeface="+mj-cs"/>
              </a:defRPr>
            </a:lvl1pPr>
          </a:lstStyle>
          <a:p>
            <a:r>
              <a:rPr lang="fr-FR" sz="2400" b="1" u="sng" dirty="0"/>
              <a:t>Analyse  de la corrélation entre nos variables</a:t>
            </a:r>
            <a:r>
              <a:rPr lang="fr-FR" sz="2000" b="1" u="sng" dirty="0"/>
              <a:t>:</a:t>
            </a:r>
          </a:p>
        </p:txBody>
      </p:sp>
      <p:pic>
        <p:nvPicPr>
          <p:cNvPr id="10" name="Picture 2" descr="Faites bon usage des couleurs - Améliorez l'impact de vos présentations -  OpenClassrooms">
            <a:extLst>
              <a:ext uri="{FF2B5EF4-FFF2-40B4-BE49-F238E27FC236}">
                <a16:creationId xmlns:a16="http://schemas.microsoft.com/office/drawing/2014/main" id="{7E94A894-842E-4D12-9A33-23768888FD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7040" y="53318"/>
            <a:ext cx="1510747" cy="764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1802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aites bon usage des couleurs - Améliorez l'impact de vos présentations -  OpenClassrooms">
            <a:extLst>
              <a:ext uri="{FF2B5EF4-FFF2-40B4-BE49-F238E27FC236}">
                <a16:creationId xmlns:a16="http://schemas.microsoft.com/office/drawing/2014/main" id="{9871A04B-5F80-4DDD-9FDD-70D3265257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7040" y="53318"/>
            <a:ext cx="1510747" cy="764438"/>
          </a:xfrm>
          <a:prstGeom prst="rect">
            <a:avLst/>
          </a:prstGeom>
          <a:noFill/>
          <a:extLst>
            <a:ext uri="{909E8E84-426E-40DD-AFC4-6F175D3DCCD1}">
              <a14:hiddenFill xmlns:a14="http://schemas.microsoft.com/office/drawing/2010/main">
                <a:solidFill>
                  <a:srgbClr val="FFFFFF"/>
                </a:solidFill>
              </a14:hiddenFill>
            </a:ext>
          </a:extLst>
        </p:spPr>
      </p:pic>
      <p:sp>
        <p:nvSpPr>
          <p:cNvPr id="3" name="Titre 1">
            <a:extLst>
              <a:ext uri="{FF2B5EF4-FFF2-40B4-BE49-F238E27FC236}">
                <a16:creationId xmlns:a16="http://schemas.microsoft.com/office/drawing/2014/main" id="{C7F005B5-00D7-4B4C-B857-DD4CE0818932}"/>
              </a:ext>
            </a:extLst>
          </p:cNvPr>
          <p:cNvSpPr txBox="1">
            <a:spLocks/>
          </p:cNvSpPr>
          <p:nvPr/>
        </p:nvSpPr>
        <p:spPr>
          <a:xfrm>
            <a:off x="650875" y="81326"/>
            <a:ext cx="10026650" cy="655637"/>
          </a:xfrm>
          <a:prstGeom prst="rect">
            <a:avLst/>
          </a:prstGeom>
        </p:spPr>
        <p:txBody>
          <a:bodyPr>
            <a:normAutofit/>
          </a:bodyPr>
          <a:lstStyle>
            <a:lvl1pPr algn="l" defTabSz="914400" rtl="0" eaLnBrk="1" latinLnBrk="0" hangingPunct="1">
              <a:lnSpc>
                <a:spcPct val="90000"/>
              </a:lnSpc>
              <a:spcBef>
                <a:spcPct val="0"/>
              </a:spcBef>
              <a:buNone/>
              <a:defRPr sz="4400" i="0" kern="1200" spc="-50" baseline="0">
                <a:solidFill>
                  <a:schemeClr val="tx1">
                    <a:lumMod val="75000"/>
                    <a:lumOff val="25000"/>
                  </a:schemeClr>
                </a:solidFill>
                <a:latin typeface="+mj-lt"/>
                <a:ea typeface="+mj-ea"/>
                <a:cs typeface="+mj-cs"/>
              </a:defRPr>
            </a:lvl1pPr>
          </a:lstStyle>
          <a:p>
            <a:r>
              <a:rPr lang="fr-FR" sz="2400" b="1" u="sng"/>
              <a:t>Analyse  en composantes principales ACP</a:t>
            </a:r>
            <a:r>
              <a:rPr lang="fr-FR" sz="2000" b="1" u="sng"/>
              <a:t>:</a:t>
            </a:r>
            <a:endParaRPr lang="fr-FR" sz="2000" b="1" u="sng" dirty="0"/>
          </a:p>
        </p:txBody>
      </p:sp>
      <p:pic>
        <p:nvPicPr>
          <p:cNvPr id="1026" name="Picture 2">
            <a:extLst>
              <a:ext uri="{FF2B5EF4-FFF2-40B4-BE49-F238E27FC236}">
                <a16:creationId xmlns:a16="http://schemas.microsoft.com/office/drawing/2014/main" id="{1C24F262-40EF-4784-BD06-8151DA116F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535" y="463746"/>
            <a:ext cx="3667329" cy="23950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52C97C3-3B8E-4567-B546-0D3EE1DEB6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601" y="2708078"/>
            <a:ext cx="4448175" cy="36861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6DD417A-5A5C-406E-9A2A-AB310DA9D4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7414" y="2708077"/>
            <a:ext cx="4448175" cy="3686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4490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10A7FAED-6E7D-4BE8-83F6-F735A623F3E9}"/>
              </a:ext>
            </a:extLst>
          </p:cNvPr>
          <p:cNvSpPr txBox="1"/>
          <p:nvPr/>
        </p:nvSpPr>
        <p:spPr>
          <a:xfrm>
            <a:off x="522135" y="2151505"/>
            <a:ext cx="11147729" cy="769441"/>
          </a:xfrm>
          <a:prstGeom prst="rect">
            <a:avLst/>
          </a:prstGeom>
          <a:noFill/>
        </p:spPr>
        <p:txBody>
          <a:bodyPr wrap="square" rtlCol="0">
            <a:spAutoFit/>
          </a:bodyPr>
          <a:lstStyle/>
          <a:p>
            <a:pPr algn="ctr"/>
            <a:r>
              <a:rPr lang="fr-FR" sz="4400" dirty="0">
                <a:latin typeface="Times New Roman" panose="02020603050405020304" pitchFamily="18" charset="0"/>
                <a:cs typeface="Times New Roman" panose="02020603050405020304" pitchFamily="18" charset="0"/>
              </a:rPr>
              <a:t>Conclusions</a:t>
            </a:r>
          </a:p>
        </p:txBody>
      </p:sp>
      <p:pic>
        <p:nvPicPr>
          <p:cNvPr id="4" name="Picture 2" descr="Faites bon usage des couleurs - Améliorez l'impact de vos présentations -  OpenClassrooms">
            <a:extLst>
              <a:ext uri="{FF2B5EF4-FFF2-40B4-BE49-F238E27FC236}">
                <a16:creationId xmlns:a16="http://schemas.microsoft.com/office/drawing/2014/main" id="{223E2E34-31BD-4489-AF01-F4361262FD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7040" y="53318"/>
            <a:ext cx="1510747" cy="764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49353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aites bon usage des couleurs - Améliorez l'impact de vos présentations -  OpenClassrooms">
            <a:extLst>
              <a:ext uri="{FF2B5EF4-FFF2-40B4-BE49-F238E27FC236}">
                <a16:creationId xmlns:a16="http://schemas.microsoft.com/office/drawing/2014/main" id="{497498C9-2D78-4103-A9F4-548759A9A7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7040" y="53318"/>
            <a:ext cx="1510747" cy="764438"/>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5D226BD9-E152-48AE-8795-0B810E22DFBB}"/>
              </a:ext>
            </a:extLst>
          </p:cNvPr>
          <p:cNvSpPr txBox="1"/>
          <p:nvPr/>
        </p:nvSpPr>
        <p:spPr>
          <a:xfrm>
            <a:off x="1042946" y="738810"/>
            <a:ext cx="10106108" cy="4247317"/>
          </a:xfrm>
          <a:prstGeom prst="rect">
            <a:avLst/>
          </a:prstGeom>
          <a:noFill/>
        </p:spPr>
        <p:txBody>
          <a:bodyPr wrap="square">
            <a:spAutoFit/>
          </a:bodyPr>
          <a:lstStyle/>
          <a:p>
            <a:endParaRPr lang="fr-FR"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endParaRPr lang="fr-FR"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fr-FR" dirty="0">
                <a:latin typeface="Times New Roman" panose="02020603050405020304" pitchFamily="18" charset="0"/>
                <a:cs typeface="Times New Roman" panose="02020603050405020304" pitchFamily="18" charset="0"/>
              </a:rPr>
              <a:t>Il existe une corrélation positive entre le Nova-group et le Nutri-Score mais ces deux indicateurs couvrent des champs différents. Ils sont donc complémentaires pour indiquer la qualité d’un produit.</a:t>
            </a:r>
          </a:p>
          <a:p>
            <a:pPr algn="l"/>
            <a:endParaRPr lang="fr-FR" dirty="0">
              <a:latin typeface="Times New Roman" panose="02020603050405020304" pitchFamily="18" charset="0"/>
              <a:cs typeface="Times New Roman" panose="02020603050405020304" pitchFamily="18" charset="0"/>
            </a:endParaRPr>
          </a:p>
          <a:p>
            <a:pPr algn="l"/>
            <a:endParaRPr lang="fr-FR"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fr-FR" dirty="0">
                <a:latin typeface="Times New Roman" panose="02020603050405020304" pitchFamily="18" charset="0"/>
                <a:cs typeface="Times New Roman" panose="02020603050405020304" pitchFamily="18" charset="0"/>
              </a:rPr>
              <a:t>Cette étude nous a montré la corrélation qui existe entre les composants du tableau nutritionnel et le Nutri-Score, Toutefois ce dernier ne peut en aucun cas remplacer les informations nutritionnelles des produits.</a:t>
            </a:r>
          </a:p>
          <a:p>
            <a:pPr algn="l"/>
            <a:endParaRPr lang="fr-FR" dirty="0">
              <a:latin typeface="Times New Roman" panose="02020603050405020304" pitchFamily="18" charset="0"/>
              <a:cs typeface="Times New Roman" panose="02020603050405020304" pitchFamily="18" charset="0"/>
            </a:endParaRPr>
          </a:p>
          <a:p>
            <a:pPr algn="l"/>
            <a:endParaRPr lang="fr-FR"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fr-FR" dirty="0">
                <a:latin typeface="Times New Roman" panose="02020603050405020304" pitchFamily="18" charset="0"/>
                <a:cs typeface="Times New Roman" panose="02020603050405020304" pitchFamily="18" charset="0"/>
              </a:rPr>
              <a:t>Le Nutri-Score et le Nova-group sont très utiles pour avoir une évaluation globale de la qualité nutritionnelle d’un produit. Cependant de part la possibilité de sélection d’item qu’elle propose, l’application « You </a:t>
            </a:r>
            <a:r>
              <a:rPr lang="fr-FR" dirty="0" err="1">
                <a:latin typeface="Times New Roman" panose="02020603050405020304" pitchFamily="18" charset="0"/>
                <a:cs typeface="Times New Roman" panose="02020603050405020304" pitchFamily="18" charset="0"/>
              </a:rPr>
              <a:t>choose</a:t>
            </a:r>
            <a:r>
              <a:rPr lang="fr-FR" dirty="0">
                <a:latin typeface="Times New Roman" panose="02020603050405020304" pitchFamily="18" charset="0"/>
                <a:cs typeface="Times New Roman" panose="02020603050405020304" pitchFamily="18" charset="0"/>
              </a:rPr>
              <a:t>» est plus adaptée aux besoins des consommateurs désirant évaluer les produits sur un composant nutritionnel spécifique.</a:t>
            </a:r>
          </a:p>
        </p:txBody>
      </p:sp>
    </p:spTree>
    <p:extLst>
      <p:ext uri="{BB962C8B-B14F-4D97-AF65-F5344CB8AC3E}">
        <p14:creationId xmlns:p14="http://schemas.microsoft.com/office/powerpoint/2010/main" val="11324149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8"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9" name="Rectangle 13">
            <a:extLst>
              <a:ext uri="{FF2B5EF4-FFF2-40B4-BE49-F238E27FC236}">
                <a16:creationId xmlns:a16="http://schemas.microsoft.com/office/drawing/2014/main" id="{2779F603-B669-4AD6-82F9-E09F76165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ZoneTexte 2">
            <a:extLst>
              <a:ext uri="{FF2B5EF4-FFF2-40B4-BE49-F238E27FC236}">
                <a16:creationId xmlns:a16="http://schemas.microsoft.com/office/drawing/2014/main" id="{A8A12DF4-3400-43CD-ADC6-76C91A183B3B}"/>
              </a:ext>
            </a:extLst>
          </p:cNvPr>
          <p:cNvSpPr txBox="1"/>
          <p:nvPr/>
        </p:nvSpPr>
        <p:spPr>
          <a:xfrm>
            <a:off x="5396248" y="758952"/>
            <a:ext cx="5759431" cy="356616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8000" spc="-50">
                <a:solidFill>
                  <a:schemeClr val="tx1">
                    <a:lumMod val="85000"/>
                    <a:lumOff val="15000"/>
                  </a:schemeClr>
                </a:solidFill>
                <a:latin typeface="+mj-lt"/>
                <a:ea typeface="+mj-ea"/>
                <a:cs typeface="+mj-cs"/>
              </a:rPr>
              <a:t>Merci</a:t>
            </a:r>
          </a:p>
        </p:txBody>
      </p:sp>
      <p:pic>
        <p:nvPicPr>
          <p:cNvPr id="7" name="Graphic 6" descr="Smiling Face with No Fill">
            <a:extLst>
              <a:ext uri="{FF2B5EF4-FFF2-40B4-BE49-F238E27FC236}">
                <a16:creationId xmlns:a16="http://schemas.microsoft.com/office/drawing/2014/main" id="{A85DF961-EA6B-4A49-89C7-C495B678FE2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999" y="1163529"/>
            <a:ext cx="4001315" cy="4001315"/>
          </a:xfrm>
          <a:prstGeom prst="rect">
            <a:avLst/>
          </a:prstGeom>
        </p:spPr>
      </p:pic>
      <p:cxnSp>
        <p:nvCxnSpPr>
          <p:cNvPr id="30" name="Straight Connector 15">
            <a:extLst>
              <a:ext uri="{FF2B5EF4-FFF2-40B4-BE49-F238E27FC236}">
                <a16:creationId xmlns:a16="http://schemas.microsoft.com/office/drawing/2014/main" id="{7ABFD994-C2DC-4E7D-9411-C7FF7813EF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01663" y="4485132"/>
            <a:ext cx="5486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A73A59D-C719-4F24-9F6B-AF7CE8F3BE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2" descr="Faites bon usage des couleurs - Améliorez l'impact de vos présentations -  OpenClassrooms">
            <a:extLst>
              <a:ext uri="{FF2B5EF4-FFF2-40B4-BE49-F238E27FC236}">
                <a16:creationId xmlns:a16="http://schemas.microsoft.com/office/drawing/2014/main" id="{1FB59385-68D8-41D0-A60F-255ACA9C3B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07040" y="53318"/>
            <a:ext cx="1510747" cy="764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4276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0ABBE08D-C7B0-4E1F-80B2-B7774EF3E554}"/>
              </a:ext>
            </a:extLst>
          </p:cNvPr>
          <p:cNvSpPr txBox="1"/>
          <p:nvPr/>
        </p:nvSpPr>
        <p:spPr>
          <a:xfrm>
            <a:off x="522135" y="2151505"/>
            <a:ext cx="11147729" cy="769441"/>
          </a:xfrm>
          <a:prstGeom prst="rect">
            <a:avLst/>
          </a:prstGeom>
          <a:noFill/>
        </p:spPr>
        <p:txBody>
          <a:bodyPr wrap="square" rtlCol="0">
            <a:spAutoFit/>
          </a:bodyPr>
          <a:lstStyle/>
          <a:p>
            <a:pPr algn="ctr"/>
            <a:r>
              <a:rPr lang="fr-FR" sz="4400" dirty="0">
                <a:latin typeface="Times New Roman" panose="02020603050405020304" pitchFamily="18" charset="0"/>
                <a:cs typeface="Times New Roman" panose="02020603050405020304" pitchFamily="18" charset="0"/>
              </a:rPr>
              <a:t>Présentation de l’idée d’application</a:t>
            </a:r>
          </a:p>
        </p:txBody>
      </p:sp>
      <p:pic>
        <p:nvPicPr>
          <p:cNvPr id="5" name="Picture 2" descr="Faites bon usage des couleurs - Améliorez l'impact de vos présentations -  OpenClassrooms">
            <a:extLst>
              <a:ext uri="{FF2B5EF4-FFF2-40B4-BE49-F238E27FC236}">
                <a16:creationId xmlns:a16="http://schemas.microsoft.com/office/drawing/2014/main" id="{AC62513F-A583-4D70-B2DB-23CD91DDBD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7040" y="53318"/>
            <a:ext cx="1510747" cy="764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991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20B38030-96E0-420A-B641-CB8931D31DF2}"/>
              </a:ext>
            </a:extLst>
          </p:cNvPr>
          <p:cNvSpPr txBox="1"/>
          <p:nvPr/>
        </p:nvSpPr>
        <p:spPr>
          <a:xfrm>
            <a:off x="1358265" y="1465823"/>
            <a:ext cx="9248775" cy="4524315"/>
          </a:xfrm>
          <a:prstGeom prst="rect">
            <a:avLst/>
          </a:prstGeom>
          <a:noFill/>
        </p:spPr>
        <p:txBody>
          <a:bodyPr wrap="square">
            <a:spAutoFit/>
          </a:bodyPr>
          <a:lstStyle/>
          <a:p>
            <a:r>
              <a:rPr lang="fr-FR" b="1" dirty="0">
                <a:solidFill>
                  <a:srgbClr val="222222"/>
                </a:solidFill>
                <a:effectLst/>
                <a:latin typeface="Times New Roman" panose="02020603050405020304" pitchFamily="18" charset="0"/>
                <a:cs typeface="Times New Roman" panose="02020603050405020304" pitchFamily="18" charset="0"/>
              </a:rPr>
              <a:t>Le Nutri-Score </a:t>
            </a:r>
            <a:r>
              <a:rPr lang="fr-FR" b="0" i="0" dirty="0">
                <a:solidFill>
                  <a:srgbClr val="222222"/>
                </a:solidFill>
                <a:effectLst/>
                <a:latin typeface="Times New Roman" panose="02020603050405020304" pitchFamily="18" charset="0"/>
                <a:cs typeface="Times New Roman" panose="02020603050405020304" pitchFamily="18" charset="0"/>
              </a:rPr>
              <a:t>est un logo qui indique la </a:t>
            </a:r>
            <a:r>
              <a:rPr lang="fr-FR" b="1" i="0" dirty="0">
                <a:solidFill>
                  <a:schemeClr val="accent6">
                    <a:lumMod val="75000"/>
                  </a:schemeClr>
                </a:solidFill>
                <a:effectLst/>
                <a:latin typeface="Times New Roman" panose="02020603050405020304" pitchFamily="18" charset="0"/>
                <a:cs typeface="Times New Roman" panose="02020603050405020304" pitchFamily="18" charset="0"/>
              </a:rPr>
              <a:t>qualité nutritionnelle </a:t>
            </a:r>
            <a:r>
              <a:rPr lang="fr-FR" b="0" i="0" dirty="0">
                <a:solidFill>
                  <a:srgbClr val="222222"/>
                </a:solidFill>
                <a:effectLst/>
                <a:latin typeface="Times New Roman" panose="02020603050405020304" pitchFamily="18" charset="0"/>
                <a:cs typeface="Times New Roman" panose="02020603050405020304" pitchFamily="18" charset="0"/>
              </a:rPr>
              <a:t>des aliments avec des notes allant de A à E. Avec le </a:t>
            </a:r>
            <a:r>
              <a:rPr lang="fr-FR" b="0" i="0" dirty="0" err="1">
                <a:solidFill>
                  <a:srgbClr val="222222"/>
                </a:solidFill>
                <a:effectLst/>
                <a:latin typeface="Times New Roman" panose="02020603050405020304" pitchFamily="18" charset="0"/>
                <a:cs typeface="Times New Roman" panose="02020603050405020304" pitchFamily="18" charset="0"/>
              </a:rPr>
              <a:t>NutriScore</a:t>
            </a:r>
            <a:r>
              <a:rPr lang="fr-FR" b="0" i="0" dirty="0">
                <a:solidFill>
                  <a:srgbClr val="222222"/>
                </a:solidFill>
                <a:effectLst/>
                <a:latin typeface="Times New Roman" panose="02020603050405020304" pitchFamily="18" charset="0"/>
                <a:cs typeface="Times New Roman" panose="02020603050405020304" pitchFamily="18" charset="0"/>
              </a:rPr>
              <a:t>, les produits peuvent être facilement et rapidement comparés.</a:t>
            </a:r>
          </a:p>
          <a:p>
            <a:endParaRPr lang="fr-FR" dirty="0">
              <a:solidFill>
                <a:srgbClr val="222222"/>
              </a:solidFill>
              <a:latin typeface="Times New Roman" panose="02020603050405020304" pitchFamily="18" charset="0"/>
              <a:cs typeface="Times New Roman" panose="02020603050405020304" pitchFamily="18" charset="0"/>
            </a:endParaRPr>
          </a:p>
          <a:p>
            <a:endParaRPr lang="fr-FR" dirty="0">
              <a:solidFill>
                <a:srgbClr val="222222"/>
              </a:solidFill>
              <a:latin typeface="Times New Roman" panose="02020603050405020304" pitchFamily="18" charset="0"/>
              <a:cs typeface="Times New Roman" panose="02020603050405020304" pitchFamily="18" charset="0"/>
            </a:endParaRPr>
          </a:p>
          <a:p>
            <a:endParaRPr lang="fr-FR" dirty="0">
              <a:solidFill>
                <a:srgbClr val="222222"/>
              </a:solidFill>
              <a:latin typeface="Times New Roman" panose="02020603050405020304" pitchFamily="18" charset="0"/>
              <a:cs typeface="Times New Roman" panose="02020603050405020304" pitchFamily="18" charset="0"/>
            </a:endParaRPr>
          </a:p>
          <a:p>
            <a:endParaRPr lang="fr-FR" dirty="0">
              <a:solidFill>
                <a:srgbClr val="222222"/>
              </a:solidFill>
              <a:latin typeface="Times New Roman" panose="02020603050405020304" pitchFamily="18" charset="0"/>
              <a:cs typeface="Times New Roman" panose="02020603050405020304" pitchFamily="18" charset="0"/>
            </a:endParaRPr>
          </a:p>
          <a:p>
            <a:endParaRPr lang="fr-FR" dirty="0">
              <a:solidFill>
                <a:srgbClr val="222222"/>
              </a:solidFill>
              <a:latin typeface="Times New Roman" panose="02020603050405020304" pitchFamily="18" charset="0"/>
              <a:cs typeface="Times New Roman" panose="02020603050405020304" pitchFamily="18" charset="0"/>
            </a:endParaRPr>
          </a:p>
          <a:p>
            <a:endParaRPr lang="fr-FR" dirty="0">
              <a:solidFill>
                <a:srgbClr val="222222"/>
              </a:solidFill>
              <a:latin typeface="Times New Roman" panose="02020603050405020304" pitchFamily="18" charset="0"/>
              <a:cs typeface="Times New Roman" panose="02020603050405020304" pitchFamily="18" charset="0"/>
            </a:endParaRPr>
          </a:p>
          <a:p>
            <a:endParaRPr lang="fr-FR" dirty="0">
              <a:solidFill>
                <a:srgbClr val="222222"/>
              </a:solidFill>
              <a:latin typeface="Times New Roman" panose="02020603050405020304" pitchFamily="18" charset="0"/>
              <a:cs typeface="Times New Roman" panose="02020603050405020304" pitchFamily="18" charset="0"/>
            </a:endParaRPr>
          </a:p>
          <a:p>
            <a:pPr algn="l"/>
            <a:r>
              <a:rPr lang="fr-FR" b="0" i="0" dirty="0">
                <a:solidFill>
                  <a:srgbClr val="222222"/>
                </a:solidFill>
                <a:effectLst/>
                <a:latin typeface="Times New Roman" panose="02020603050405020304" pitchFamily="18" charset="0"/>
                <a:cs typeface="Times New Roman" panose="02020603050405020304" pitchFamily="18" charset="0"/>
              </a:rPr>
              <a:t>Comment le Nutri-Score est-il calculé?</a:t>
            </a:r>
          </a:p>
          <a:p>
            <a:pPr algn="l"/>
            <a:r>
              <a:rPr lang="fr-FR" b="0" i="0" dirty="0">
                <a:solidFill>
                  <a:srgbClr val="222222"/>
                </a:solidFill>
                <a:effectLst/>
                <a:latin typeface="Times New Roman" panose="02020603050405020304" pitchFamily="18" charset="0"/>
                <a:cs typeface="Times New Roman" panose="02020603050405020304" pitchFamily="18" charset="0"/>
              </a:rPr>
              <a:t>La note Nutri-Score est déterminée par la quantité de nutriments bons et mauvais pour la santé :</a:t>
            </a:r>
          </a:p>
          <a:p>
            <a:pPr algn="l"/>
            <a:r>
              <a:rPr lang="fr-FR" b="1" i="0" dirty="0">
                <a:solidFill>
                  <a:srgbClr val="222222"/>
                </a:solidFill>
                <a:effectLst/>
                <a:latin typeface="Times New Roman" panose="02020603050405020304" pitchFamily="18" charset="0"/>
                <a:cs typeface="Times New Roman" panose="02020603050405020304" pitchFamily="18" charset="0"/>
              </a:rPr>
              <a:t>Points négatifs :</a:t>
            </a:r>
            <a:r>
              <a:rPr lang="fr-FR" b="0" i="0" dirty="0">
                <a:solidFill>
                  <a:srgbClr val="222222"/>
                </a:solidFill>
                <a:effectLst/>
                <a:latin typeface="Times New Roman" panose="02020603050405020304" pitchFamily="18" charset="0"/>
                <a:cs typeface="Times New Roman" panose="02020603050405020304" pitchFamily="18" charset="0"/>
              </a:rPr>
              <a:t> l'énergie, les graisses saturées, les sucres, et le </a:t>
            </a:r>
            <a:r>
              <a:rPr lang="fr-FR" b="0" dirty="0">
                <a:solidFill>
                  <a:srgbClr val="222222"/>
                </a:solidFill>
                <a:effectLst/>
                <a:latin typeface="Times New Roman" panose="02020603050405020304" pitchFamily="18" charset="0"/>
                <a:cs typeface="Times New Roman" panose="02020603050405020304" pitchFamily="18" charset="0"/>
              </a:rPr>
              <a:t>sodium</a:t>
            </a:r>
            <a:r>
              <a:rPr lang="fr-FR" b="0" i="0" dirty="0">
                <a:solidFill>
                  <a:srgbClr val="222222"/>
                </a:solidFill>
                <a:effectLst/>
                <a:latin typeface="Times New Roman" panose="02020603050405020304" pitchFamily="18" charset="0"/>
                <a:cs typeface="Times New Roman" panose="02020603050405020304" pitchFamily="18" charset="0"/>
              </a:rPr>
              <a:t> (des niveaux élevés sont considérés comme mauvais pour la santé)</a:t>
            </a:r>
          </a:p>
          <a:p>
            <a:pPr algn="l"/>
            <a:r>
              <a:rPr lang="fr-FR" b="1" i="0" dirty="0">
                <a:solidFill>
                  <a:srgbClr val="222222"/>
                </a:solidFill>
                <a:effectLst/>
                <a:latin typeface="Times New Roman" panose="02020603050405020304" pitchFamily="18" charset="0"/>
                <a:cs typeface="Times New Roman" panose="02020603050405020304" pitchFamily="18" charset="0"/>
              </a:rPr>
              <a:t>Points positifs :</a:t>
            </a:r>
            <a:r>
              <a:rPr lang="fr-FR" b="0" i="0" dirty="0">
                <a:solidFill>
                  <a:srgbClr val="222222"/>
                </a:solidFill>
                <a:effectLst/>
                <a:latin typeface="Times New Roman" panose="02020603050405020304" pitchFamily="18" charset="0"/>
                <a:cs typeface="Times New Roman" panose="02020603050405020304" pitchFamily="18" charset="0"/>
              </a:rPr>
              <a:t> la proportion de fruits, de légumes, de noix, d'huiles d'olive, de colza et de noix, de fibres et de protéines (les niveaux élevés sont considérés comme bons pour la santé).</a:t>
            </a:r>
          </a:p>
          <a:p>
            <a:endParaRPr lang="fr-FR" dirty="0">
              <a:latin typeface="Times New Roman" panose="02020603050405020304" pitchFamily="18" charset="0"/>
              <a:cs typeface="Times New Roman" panose="02020603050405020304" pitchFamily="18" charset="0"/>
            </a:endParaRPr>
          </a:p>
        </p:txBody>
      </p:sp>
      <p:pic>
        <p:nvPicPr>
          <p:cNvPr id="7" name="Image 6">
            <a:extLst>
              <a:ext uri="{FF2B5EF4-FFF2-40B4-BE49-F238E27FC236}">
                <a16:creationId xmlns:a16="http://schemas.microsoft.com/office/drawing/2014/main" id="{F888012B-CA3A-4E71-A684-FB266975DBBD}"/>
              </a:ext>
            </a:extLst>
          </p:cNvPr>
          <p:cNvPicPr>
            <a:picLocks noChangeAspect="1"/>
          </p:cNvPicPr>
          <p:nvPr/>
        </p:nvPicPr>
        <p:blipFill>
          <a:blip r:embed="rId2"/>
          <a:stretch>
            <a:fillRect/>
          </a:stretch>
        </p:blipFill>
        <p:spPr>
          <a:xfrm>
            <a:off x="4752945" y="2264837"/>
            <a:ext cx="2686109" cy="1299021"/>
          </a:xfrm>
          <a:prstGeom prst="rect">
            <a:avLst/>
          </a:prstGeom>
        </p:spPr>
      </p:pic>
      <p:pic>
        <p:nvPicPr>
          <p:cNvPr id="19" name="Picture 2" descr="Faites bon usage des couleurs - Améliorez l'impact de vos présentations -  OpenClassrooms">
            <a:extLst>
              <a:ext uri="{FF2B5EF4-FFF2-40B4-BE49-F238E27FC236}">
                <a16:creationId xmlns:a16="http://schemas.microsoft.com/office/drawing/2014/main" id="{F768E3F3-9C44-4983-969E-125E4D5AC9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7040" y="34268"/>
            <a:ext cx="1510747" cy="764438"/>
          </a:xfrm>
          <a:prstGeom prst="rect">
            <a:avLst/>
          </a:prstGeom>
          <a:noFill/>
          <a:extLst>
            <a:ext uri="{909E8E84-426E-40DD-AFC4-6F175D3DCCD1}">
              <a14:hiddenFill xmlns:a14="http://schemas.microsoft.com/office/drawing/2010/main">
                <a:solidFill>
                  <a:srgbClr val="FFFFFF"/>
                </a:solidFill>
              </a14:hiddenFill>
            </a:ext>
          </a:extLst>
        </p:spPr>
      </p:pic>
      <p:sp>
        <p:nvSpPr>
          <p:cNvPr id="21" name="Titre 1">
            <a:extLst>
              <a:ext uri="{FF2B5EF4-FFF2-40B4-BE49-F238E27FC236}">
                <a16:creationId xmlns:a16="http://schemas.microsoft.com/office/drawing/2014/main" id="{DCB4F2D2-D491-453E-8325-9D8664BFE07B}"/>
              </a:ext>
            </a:extLst>
          </p:cNvPr>
          <p:cNvSpPr txBox="1">
            <a:spLocks/>
          </p:cNvSpPr>
          <p:nvPr/>
        </p:nvSpPr>
        <p:spPr>
          <a:xfrm>
            <a:off x="1212850" y="740639"/>
            <a:ext cx="10026650" cy="655637"/>
          </a:xfrm>
          <a:prstGeom prst="rect">
            <a:avLst/>
          </a:prstGeom>
        </p:spPr>
        <p:txBody>
          <a:bodyPr>
            <a:normAutofit/>
          </a:bodyPr>
          <a:lstStyle>
            <a:lvl1pPr algn="l" defTabSz="914400" rtl="0" eaLnBrk="1" latinLnBrk="0" hangingPunct="1">
              <a:lnSpc>
                <a:spcPct val="90000"/>
              </a:lnSpc>
              <a:spcBef>
                <a:spcPct val="0"/>
              </a:spcBef>
              <a:buNone/>
              <a:defRPr sz="4400" i="0" kern="1200" spc="-50" baseline="0">
                <a:solidFill>
                  <a:schemeClr val="tx1">
                    <a:lumMod val="75000"/>
                    <a:lumOff val="25000"/>
                  </a:schemeClr>
                </a:solidFill>
                <a:latin typeface="+mj-lt"/>
                <a:ea typeface="+mj-ea"/>
                <a:cs typeface="+mj-cs"/>
              </a:defRPr>
            </a:lvl1pPr>
          </a:lstStyle>
          <a:p>
            <a:r>
              <a:rPr lang="fr-FR" sz="2400" b="1" u="sng" dirty="0">
                <a:solidFill>
                  <a:schemeClr val="tx1"/>
                </a:solidFill>
                <a:latin typeface="Times New Roman" panose="02020603050405020304" pitchFamily="18" charset="0"/>
                <a:cs typeface="Times New Roman" panose="02020603050405020304" pitchFamily="18" charset="0"/>
              </a:rPr>
              <a:t>Nutri-score</a:t>
            </a:r>
            <a:r>
              <a:rPr lang="fr-FR" sz="2000" b="1" u="sng" dirty="0">
                <a:solidFill>
                  <a:schemeClr val="tx1"/>
                </a:solidFill>
              </a:rPr>
              <a:t>:</a:t>
            </a:r>
          </a:p>
        </p:txBody>
      </p:sp>
      <p:sp>
        <p:nvSpPr>
          <p:cNvPr id="8" name="Rectangle 7">
            <a:extLst>
              <a:ext uri="{FF2B5EF4-FFF2-40B4-BE49-F238E27FC236}">
                <a16:creationId xmlns:a16="http://schemas.microsoft.com/office/drawing/2014/main" id="{F9A62037-6A88-447E-88AF-4C97A6EDA66A}"/>
              </a:ext>
            </a:extLst>
          </p:cNvPr>
          <p:cNvSpPr/>
          <p:nvPr/>
        </p:nvSpPr>
        <p:spPr>
          <a:xfrm>
            <a:off x="3140765" y="4564048"/>
            <a:ext cx="715618" cy="262393"/>
          </a:xfrm>
          <a:prstGeom prst="rect">
            <a:avLst/>
          </a:prstGeom>
          <a:solidFill>
            <a:srgbClr val="FF0000">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2AAD1EF8-7E65-4D2F-A527-EBBBC52C888A}"/>
              </a:ext>
            </a:extLst>
          </p:cNvPr>
          <p:cNvSpPr/>
          <p:nvPr/>
        </p:nvSpPr>
        <p:spPr>
          <a:xfrm>
            <a:off x="7290725" y="4564047"/>
            <a:ext cx="715618" cy="262393"/>
          </a:xfrm>
          <a:prstGeom prst="rect">
            <a:avLst/>
          </a:prstGeom>
          <a:solidFill>
            <a:srgbClr val="FF0000">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9DFB5A0A-D9B6-47A4-9811-15BC7E0D6264}"/>
              </a:ext>
            </a:extLst>
          </p:cNvPr>
          <p:cNvSpPr/>
          <p:nvPr/>
        </p:nvSpPr>
        <p:spPr>
          <a:xfrm>
            <a:off x="6176918" y="4564048"/>
            <a:ext cx="715618" cy="262393"/>
          </a:xfrm>
          <a:prstGeom prst="rect">
            <a:avLst/>
          </a:prstGeom>
          <a:solidFill>
            <a:srgbClr val="FF0000">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28">
            <a:extLst>
              <a:ext uri="{FF2B5EF4-FFF2-40B4-BE49-F238E27FC236}">
                <a16:creationId xmlns:a16="http://schemas.microsoft.com/office/drawing/2014/main" id="{A7094025-B93F-4C52-8FC4-2ED941BDE71D}"/>
              </a:ext>
            </a:extLst>
          </p:cNvPr>
          <p:cNvSpPr/>
          <p:nvPr/>
        </p:nvSpPr>
        <p:spPr>
          <a:xfrm>
            <a:off x="4242019" y="4564048"/>
            <a:ext cx="1549263" cy="262393"/>
          </a:xfrm>
          <a:prstGeom prst="rect">
            <a:avLst/>
          </a:prstGeom>
          <a:solidFill>
            <a:srgbClr val="FF0000">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2A76A075-8E54-4600-8F23-AFDDECAFBEBF}"/>
              </a:ext>
            </a:extLst>
          </p:cNvPr>
          <p:cNvSpPr/>
          <p:nvPr/>
        </p:nvSpPr>
        <p:spPr>
          <a:xfrm>
            <a:off x="2782955" y="5392177"/>
            <a:ext cx="890547" cy="262393"/>
          </a:xfrm>
          <a:prstGeom prst="rect">
            <a:avLst/>
          </a:prstGeom>
          <a:solidFill>
            <a:srgbClr val="2CA449">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A71BDF37-9410-495F-AB5B-C7570EBA6B2E}"/>
              </a:ext>
            </a:extLst>
          </p:cNvPr>
          <p:cNvSpPr/>
          <p:nvPr/>
        </p:nvSpPr>
        <p:spPr>
          <a:xfrm>
            <a:off x="1710855" y="5392176"/>
            <a:ext cx="579122" cy="262393"/>
          </a:xfrm>
          <a:prstGeom prst="rect">
            <a:avLst/>
          </a:prstGeom>
          <a:solidFill>
            <a:srgbClr val="2CA449">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01532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706FAF-F9E3-4981-BE18-89C836D5C1AE}"/>
              </a:ext>
            </a:extLst>
          </p:cNvPr>
          <p:cNvSpPr txBox="1">
            <a:spLocks/>
          </p:cNvSpPr>
          <p:nvPr/>
        </p:nvSpPr>
        <p:spPr>
          <a:xfrm>
            <a:off x="1212850" y="731114"/>
            <a:ext cx="10026650" cy="655637"/>
          </a:xfrm>
          <a:prstGeom prst="rect">
            <a:avLst/>
          </a:prstGeom>
        </p:spPr>
        <p:txBody>
          <a:bodyPr>
            <a:normAutofit/>
          </a:bodyPr>
          <a:lstStyle>
            <a:lvl1pPr algn="l" defTabSz="914400" rtl="0" eaLnBrk="1" latinLnBrk="0" hangingPunct="1">
              <a:lnSpc>
                <a:spcPct val="90000"/>
              </a:lnSpc>
              <a:spcBef>
                <a:spcPct val="0"/>
              </a:spcBef>
              <a:buNone/>
              <a:defRPr sz="4400" i="0" kern="1200" spc="-50" baseline="0">
                <a:solidFill>
                  <a:schemeClr val="tx1">
                    <a:lumMod val="75000"/>
                    <a:lumOff val="25000"/>
                  </a:schemeClr>
                </a:solidFill>
                <a:latin typeface="+mj-lt"/>
                <a:ea typeface="+mj-ea"/>
                <a:cs typeface="+mj-cs"/>
              </a:defRPr>
            </a:lvl1pPr>
          </a:lstStyle>
          <a:p>
            <a:r>
              <a:rPr lang="fr-FR" sz="2400" b="1" u="sng" dirty="0">
                <a:solidFill>
                  <a:schemeClr val="tx1"/>
                </a:solidFill>
                <a:latin typeface="Times New Roman" panose="02020603050405020304" pitchFamily="18" charset="0"/>
                <a:cs typeface="Times New Roman" panose="02020603050405020304" pitchFamily="18" charset="0"/>
              </a:rPr>
              <a:t>Nova-score</a:t>
            </a:r>
            <a:r>
              <a:rPr lang="fr-FR" sz="2000" b="1" u="sng" dirty="0">
                <a:solidFill>
                  <a:schemeClr val="tx1"/>
                </a:solidFill>
              </a:rPr>
              <a:t>:</a:t>
            </a:r>
          </a:p>
        </p:txBody>
      </p:sp>
      <p:sp>
        <p:nvSpPr>
          <p:cNvPr id="4" name="ZoneTexte 3">
            <a:extLst>
              <a:ext uri="{FF2B5EF4-FFF2-40B4-BE49-F238E27FC236}">
                <a16:creationId xmlns:a16="http://schemas.microsoft.com/office/drawing/2014/main" id="{4F11D722-AEDC-4135-86B3-3BA8796FD100}"/>
              </a:ext>
            </a:extLst>
          </p:cNvPr>
          <p:cNvSpPr txBox="1"/>
          <p:nvPr/>
        </p:nvSpPr>
        <p:spPr>
          <a:xfrm>
            <a:off x="1212850" y="1576685"/>
            <a:ext cx="10274300" cy="3970318"/>
          </a:xfrm>
          <a:prstGeom prst="rect">
            <a:avLst/>
          </a:prstGeom>
          <a:noFill/>
        </p:spPr>
        <p:txBody>
          <a:bodyPr wrap="square">
            <a:spAutoFit/>
          </a:bodyPr>
          <a:lstStyle/>
          <a:p>
            <a:r>
              <a:rPr lang="fr-FR" b="0" i="0" dirty="0">
                <a:effectLst/>
                <a:latin typeface="Times New Roman" panose="02020603050405020304" pitchFamily="18" charset="0"/>
                <a:cs typeface="Times New Roman" panose="02020603050405020304" pitchFamily="18" charset="0"/>
              </a:rPr>
              <a:t>La classification NOVA assigne un groupe aux produits alimentaires en fonction du </a:t>
            </a:r>
            <a:r>
              <a:rPr lang="fr-FR" b="1" i="0" dirty="0">
                <a:solidFill>
                  <a:schemeClr val="accent6">
                    <a:lumMod val="75000"/>
                  </a:schemeClr>
                </a:solidFill>
                <a:effectLst/>
                <a:latin typeface="Times New Roman" panose="02020603050405020304" pitchFamily="18" charset="0"/>
                <a:cs typeface="Times New Roman" panose="02020603050405020304" pitchFamily="18" charset="0"/>
              </a:rPr>
              <a:t>degré de transformation </a:t>
            </a:r>
            <a:r>
              <a:rPr lang="fr-FR" b="0" i="0" dirty="0">
                <a:effectLst/>
                <a:latin typeface="Times New Roman" panose="02020603050405020304" pitchFamily="18" charset="0"/>
                <a:cs typeface="Times New Roman" panose="02020603050405020304" pitchFamily="18" charset="0"/>
              </a:rPr>
              <a:t>qu'ils ont subi</a:t>
            </a:r>
            <a:r>
              <a:rPr lang="fr-FR" b="0" i="0" dirty="0">
                <a:effectLst/>
                <a:latin typeface="Helvetica Neue"/>
              </a:rPr>
              <a:t>:</a:t>
            </a:r>
          </a:p>
          <a:p>
            <a:endParaRPr lang="fr-FR" dirty="0">
              <a:latin typeface="Helvetica Neue"/>
            </a:endParaRPr>
          </a:p>
          <a:p>
            <a:endParaRPr lang="fr-FR" dirty="0">
              <a:latin typeface="Helvetica Neue"/>
            </a:endParaRPr>
          </a:p>
          <a:p>
            <a:endParaRPr lang="fr-FR" dirty="0">
              <a:latin typeface="Helvetica Neue"/>
            </a:endParaRPr>
          </a:p>
          <a:p>
            <a:endParaRPr lang="fr-FR" dirty="0">
              <a:latin typeface="Helvetica Neue"/>
            </a:endParaRPr>
          </a:p>
          <a:p>
            <a:endParaRPr lang="fr-FR" dirty="0">
              <a:latin typeface="Helvetica Neue"/>
            </a:endParaRPr>
          </a:p>
          <a:p>
            <a:endParaRPr lang="fr-FR" dirty="0">
              <a:latin typeface="Helvetica Neue"/>
            </a:endParaRPr>
          </a:p>
          <a:p>
            <a:endParaRPr lang="fr-FR" dirty="0">
              <a:latin typeface="Helvetica Neue"/>
            </a:endParaRPr>
          </a:p>
          <a:p>
            <a:pPr algn="l">
              <a:buFont typeface="Arial" panose="020B0604020202020204" pitchFamily="34" charset="0"/>
              <a:buChar char="•"/>
            </a:pPr>
            <a:r>
              <a:rPr lang="fr-FR" b="0" i="0" dirty="0">
                <a:effectLst/>
                <a:latin typeface="Times New Roman" panose="02020603050405020304" pitchFamily="18" charset="0"/>
                <a:cs typeface="Times New Roman" panose="02020603050405020304" pitchFamily="18" charset="0"/>
              </a:rPr>
              <a:t>Groupe 1 - Aliments non transformés ou transformés minimalement</a:t>
            </a:r>
          </a:p>
          <a:p>
            <a:pPr algn="l">
              <a:buFont typeface="Arial" panose="020B0604020202020204" pitchFamily="34" charset="0"/>
              <a:buChar char="•"/>
            </a:pPr>
            <a:r>
              <a:rPr lang="fr-FR" b="0" i="0" dirty="0">
                <a:effectLst/>
                <a:latin typeface="Times New Roman" panose="02020603050405020304" pitchFamily="18" charset="0"/>
                <a:cs typeface="Times New Roman" panose="02020603050405020304" pitchFamily="18" charset="0"/>
              </a:rPr>
              <a:t>Groupe 2 - Ingrédients culinaires transformés</a:t>
            </a:r>
          </a:p>
          <a:p>
            <a:pPr algn="l">
              <a:buFont typeface="Arial" panose="020B0604020202020204" pitchFamily="34" charset="0"/>
              <a:buChar char="•"/>
            </a:pPr>
            <a:r>
              <a:rPr lang="fr-FR" b="0" i="0" dirty="0">
                <a:effectLst/>
                <a:latin typeface="Times New Roman" panose="02020603050405020304" pitchFamily="18" charset="0"/>
                <a:cs typeface="Times New Roman" panose="02020603050405020304" pitchFamily="18" charset="0"/>
              </a:rPr>
              <a:t>Groupe 3 - Aliments transformés</a:t>
            </a:r>
          </a:p>
          <a:p>
            <a:pPr algn="l">
              <a:buFont typeface="Arial" panose="020B0604020202020204" pitchFamily="34" charset="0"/>
              <a:buChar char="•"/>
            </a:pPr>
            <a:r>
              <a:rPr lang="fr-FR" b="0" i="0" dirty="0">
                <a:effectLst/>
                <a:latin typeface="Times New Roman" panose="02020603050405020304" pitchFamily="18" charset="0"/>
                <a:cs typeface="Times New Roman" panose="02020603050405020304" pitchFamily="18" charset="0"/>
              </a:rPr>
              <a:t>Groupe 4 - Produits alimentaires et boissons ultra-transformés</a:t>
            </a:r>
          </a:p>
          <a:p>
            <a:endParaRPr lang="fr-FR" dirty="0"/>
          </a:p>
        </p:txBody>
      </p:sp>
      <p:pic>
        <p:nvPicPr>
          <p:cNvPr id="6" name="Image 5">
            <a:extLst>
              <a:ext uri="{FF2B5EF4-FFF2-40B4-BE49-F238E27FC236}">
                <a16:creationId xmlns:a16="http://schemas.microsoft.com/office/drawing/2014/main" id="{2EF71E35-1EE0-432C-BD69-2C9BD07C0A04}"/>
              </a:ext>
            </a:extLst>
          </p:cNvPr>
          <p:cNvPicPr>
            <a:picLocks noChangeAspect="1"/>
          </p:cNvPicPr>
          <p:nvPr/>
        </p:nvPicPr>
        <p:blipFill>
          <a:blip r:embed="rId2"/>
          <a:stretch>
            <a:fillRect/>
          </a:stretch>
        </p:blipFill>
        <p:spPr>
          <a:xfrm>
            <a:off x="4692578" y="2425668"/>
            <a:ext cx="2806844" cy="1225613"/>
          </a:xfrm>
          <a:prstGeom prst="rect">
            <a:avLst/>
          </a:prstGeom>
        </p:spPr>
      </p:pic>
    </p:spTree>
    <p:extLst>
      <p:ext uri="{BB962C8B-B14F-4D97-AF65-F5344CB8AC3E}">
        <p14:creationId xmlns:p14="http://schemas.microsoft.com/office/powerpoint/2010/main" val="10905913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aites bon usage des couleurs - Améliorez l'impact de vos présentations -  OpenClassrooms">
            <a:extLst>
              <a:ext uri="{FF2B5EF4-FFF2-40B4-BE49-F238E27FC236}">
                <a16:creationId xmlns:a16="http://schemas.microsoft.com/office/drawing/2014/main" id="{7028D359-EF94-4419-9CDC-DE0260A661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7040" y="53318"/>
            <a:ext cx="1510747" cy="764438"/>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361F39BD-94B8-4C5B-BBE3-876541D2DEF3}"/>
              </a:ext>
            </a:extLst>
          </p:cNvPr>
          <p:cNvSpPr txBox="1"/>
          <p:nvPr/>
        </p:nvSpPr>
        <p:spPr>
          <a:xfrm>
            <a:off x="1471612" y="1316047"/>
            <a:ext cx="9248775" cy="4801314"/>
          </a:xfrm>
          <a:prstGeom prst="rect">
            <a:avLst/>
          </a:prstGeom>
          <a:noFill/>
        </p:spPr>
        <p:txBody>
          <a:bodyPr wrap="square">
            <a:spAutoFit/>
          </a:bodyPr>
          <a:lstStyle/>
          <a:p>
            <a:endParaRPr lang="fr-FR" b="0" i="0" dirty="0">
              <a:solidFill>
                <a:srgbClr val="555555"/>
              </a:solidFill>
              <a:effectLst/>
              <a:latin typeface="Times New Roman" panose="02020603050405020304" pitchFamily="18" charset="0"/>
              <a:cs typeface="Times New Roman" panose="02020603050405020304" pitchFamily="18" charset="0"/>
            </a:endParaRPr>
          </a:p>
          <a:p>
            <a:r>
              <a:rPr lang="fr-FR" dirty="0">
                <a:latin typeface="Times New Roman" panose="02020603050405020304" pitchFamily="18" charset="0"/>
                <a:cs typeface="Times New Roman" panose="02020603050405020304" pitchFamily="18" charset="0"/>
              </a:rPr>
              <a:t>La table de composition nutritionnelle des aliments fournit les teneurs en différents constituants ainsi que les valeurs énergétiques des aliments.</a:t>
            </a:r>
          </a:p>
          <a:p>
            <a:endParaRPr lang="fr-FR" dirty="0">
              <a:latin typeface="Times New Roman" panose="02020603050405020304" pitchFamily="18" charset="0"/>
              <a:cs typeface="Times New Roman" panose="02020603050405020304" pitchFamily="18" charset="0"/>
            </a:endParaRPr>
          </a:p>
          <a:p>
            <a:endParaRPr lang="fr-FR" dirty="0">
              <a:latin typeface="Times New Roman" panose="02020603050405020304" pitchFamily="18" charset="0"/>
              <a:cs typeface="Times New Roman" panose="02020603050405020304" pitchFamily="18" charset="0"/>
            </a:endParaRPr>
          </a:p>
          <a:p>
            <a:endParaRPr lang="fr-FR" dirty="0">
              <a:latin typeface="Times New Roman" panose="02020603050405020304" pitchFamily="18" charset="0"/>
              <a:cs typeface="Times New Roman" panose="02020603050405020304" pitchFamily="18" charset="0"/>
            </a:endParaRPr>
          </a:p>
          <a:p>
            <a:endParaRPr lang="fr-FR" dirty="0">
              <a:latin typeface="Times New Roman" panose="02020603050405020304" pitchFamily="18" charset="0"/>
              <a:cs typeface="Times New Roman" panose="02020603050405020304" pitchFamily="18" charset="0"/>
            </a:endParaRPr>
          </a:p>
          <a:p>
            <a:endParaRPr lang="fr-FR" dirty="0">
              <a:latin typeface="Times New Roman" panose="02020603050405020304" pitchFamily="18" charset="0"/>
              <a:cs typeface="Times New Roman" panose="02020603050405020304" pitchFamily="18" charset="0"/>
            </a:endParaRPr>
          </a:p>
          <a:p>
            <a:endParaRPr lang="fr-FR" dirty="0">
              <a:latin typeface="Times New Roman" panose="02020603050405020304" pitchFamily="18" charset="0"/>
              <a:cs typeface="Times New Roman" panose="02020603050405020304" pitchFamily="18" charset="0"/>
            </a:endParaRPr>
          </a:p>
          <a:p>
            <a:endParaRPr lang="fr-FR" dirty="0">
              <a:latin typeface="Times New Roman" panose="02020603050405020304" pitchFamily="18" charset="0"/>
              <a:cs typeface="Times New Roman" panose="02020603050405020304" pitchFamily="18" charset="0"/>
            </a:endParaRPr>
          </a:p>
          <a:p>
            <a:endParaRPr lang="fr-FR" dirty="0">
              <a:latin typeface="Times New Roman" panose="02020603050405020304" pitchFamily="18" charset="0"/>
              <a:cs typeface="Times New Roman" panose="02020603050405020304" pitchFamily="18" charset="0"/>
            </a:endParaRPr>
          </a:p>
          <a:p>
            <a:endParaRPr lang="fr-FR" dirty="0">
              <a:latin typeface="Times New Roman" panose="02020603050405020304" pitchFamily="18" charset="0"/>
              <a:cs typeface="Times New Roman" panose="02020603050405020304" pitchFamily="18" charset="0"/>
            </a:endParaRPr>
          </a:p>
          <a:p>
            <a:r>
              <a:rPr lang="fr-FR" b="0" i="0" dirty="0">
                <a:effectLst/>
                <a:latin typeface="Times New Roman" panose="02020603050405020304" pitchFamily="18" charset="0"/>
                <a:cs typeface="Times New Roman" panose="02020603050405020304" pitchFamily="18" charset="0"/>
              </a:rPr>
              <a:t>7 éléments doivent obligatoirement être présents dans le tableau d’étiquetage nutritionnel. Il s’agit de </a:t>
            </a:r>
            <a:r>
              <a:rPr lang="fr-FR" b="1" i="0" dirty="0">
                <a:effectLst/>
                <a:latin typeface="Times New Roman" panose="02020603050405020304" pitchFamily="18" charset="0"/>
                <a:cs typeface="Times New Roman" panose="02020603050405020304" pitchFamily="18" charset="0"/>
              </a:rPr>
              <a:t>la valeur énergétique (exprimée en en kJ et kcal), des matières grasses (en g), des acides gras saturés (en g), des glucides (en g), des sucres (en g), des protéines (en g) et du sel (en g), </a:t>
            </a:r>
            <a:r>
              <a:rPr lang="fr-FR" i="0" dirty="0">
                <a:effectLst/>
                <a:latin typeface="Times New Roman" panose="02020603050405020304" pitchFamily="18" charset="0"/>
                <a:cs typeface="Times New Roman" panose="02020603050405020304" pitchFamily="18" charset="0"/>
              </a:rPr>
              <a:t>et très souvent (mais pas obligatoire) </a:t>
            </a:r>
            <a:r>
              <a:rPr lang="fr-FR" b="1" i="0" dirty="0">
                <a:effectLst/>
                <a:latin typeface="Times New Roman" panose="02020603050405020304" pitchFamily="18" charset="0"/>
                <a:cs typeface="Times New Roman" panose="02020603050405020304" pitchFamily="18" charset="0"/>
              </a:rPr>
              <a:t>les fibres alimentaires (en g).</a:t>
            </a:r>
            <a:endParaRPr lang="fr-FR" b="0" i="0" dirty="0">
              <a:effectLst/>
              <a:latin typeface="Times New Roman" panose="02020603050405020304" pitchFamily="18" charset="0"/>
              <a:cs typeface="Times New Roman" panose="02020603050405020304" pitchFamily="18" charset="0"/>
            </a:endParaRPr>
          </a:p>
          <a:p>
            <a:endParaRPr lang="fr-FR" dirty="0">
              <a:latin typeface="Times New Roman" panose="02020603050405020304" pitchFamily="18" charset="0"/>
              <a:cs typeface="Times New Roman" panose="02020603050405020304" pitchFamily="18" charset="0"/>
            </a:endParaRPr>
          </a:p>
        </p:txBody>
      </p:sp>
      <p:pic>
        <p:nvPicPr>
          <p:cNvPr id="9" name="Picture 2" descr="Faites bon usage des couleurs - Améliorez l'impact de vos présentations -  OpenClassrooms">
            <a:extLst>
              <a:ext uri="{FF2B5EF4-FFF2-40B4-BE49-F238E27FC236}">
                <a16:creationId xmlns:a16="http://schemas.microsoft.com/office/drawing/2014/main" id="{17EBED78-3CA7-4B1D-97BE-F12BAF6D87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7040" y="34268"/>
            <a:ext cx="1510747" cy="764438"/>
          </a:xfrm>
          <a:prstGeom prst="rect">
            <a:avLst/>
          </a:prstGeom>
          <a:noFill/>
          <a:extLst>
            <a:ext uri="{909E8E84-426E-40DD-AFC4-6F175D3DCCD1}">
              <a14:hiddenFill xmlns:a14="http://schemas.microsoft.com/office/drawing/2010/main">
                <a:solidFill>
                  <a:srgbClr val="FFFFFF"/>
                </a:solidFill>
              </a14:hiddenFill>
            </a:ext>
          </a:extLst>
        </p:spPr>
      </p:pic>
      <p:sp>
        <p:nvSpPr>
          <p:cNvPr id="10" name="Titre 1">
            <a:extLst>
              <a:ext uri="{FF2B5EF4-FFF2-40B4-BE49-F238E27FC236}">
                <a16:creationId xmlns:a16="http://schemas.microsoft.com/office/drawing/2014/main" id="{5A99BF0D-DD24-476C-B552-AFDB309E42C6}"/>
              </a:ext>
            </a:extLst>
          </p:cNvPr>
          <p:cNvSpPr txBox="1">
            <a:spLocks/>
          </p:cNvSpPr>
          <p:nvPr/>
        </p:nvSpPr>
        <p:spPr>
          <a:xfrm>
            <a:off x="1212850" y="740639"/>
            <a:ext cx="10026650" cy="655637"/>
          </a:xfrm>
          <a:prstGeom prst="rect">
            <a:avLst/>
          </a:prstGeom>
        </p:spPr>
        <p:txBody>
          <a:bodyPr>
            <a:normAutofit/>
          </a:bodyPr>
          <a:lstStyle>
            <a:lvl1pPr algn="l" defTabSz="914400" rtl="0" eaLnBrk="1" latinLnBrk="0" hangingPunct="1">
              <a:lnSpc>
                <a:spcPct val="90000"/>
              </a:lnSpc>
              <a:spcBef>
                <a:spcPct val="0"/>
              </a:spcBef>
              <a:buNone/>
              <a:defRPr sz="4400" i="0" kern="1200" spc="-50" baseline="0">
                <a:solidFill>
                  <a:schemeClr val="tx1">
                    <a:lumMod val="75000"/>
                    <a:lumOff val="25000"/>
                  </a:schemeClr>
                </a:solidFill>
                <a:latin typeface="+mj-lt"/>
                <a:ea typeface="+mj-ea"/>
                <a:cs typeface="+mj-cs"/>
              </a:defRPr>
            </a:lvl1pPr>
          </a:lstStyle>
          <a:p>
            <a:r>
              <a:rPr lang="fr-FR" sz="2400" b="1" u="sng" dirty="0">
                <a:solidFill>
                  <a:schemeClr val="tx1"/>
                </a:solidFill>
                <a:latin typeface="Times New Roman" panose="02020603050405020304" pitchFamily="18" charset="0"/>
                <a:cs typeface="Times New Roman" panose="02020603050405020304" pitchFamily="18" charset="0"/>
              </a:rPr>
              <a:t>Tableau de valeurs nutritionnelles</a:t>
            </a:r>
            <a:r>
              <a:rPr lang="fr-FR" sz="2000" b="1" u="sng" dirty="0"/>
              <a:t>:</a:t>
            </a:r>
          </a:p>
        </p:txBody>
      </p:sp>
      <p:pic>
        <p:nvPicPr>
          <p:cNvPr id="11266" name="Picture 2">
            <a:extLst>
              <a:ext uri="{FF2B5EF4-FFF2-40B4-BE49-F238E27FC236}">
                <a16:creationId xmlns:a16="http://schemas.microsoft.com/office/drawing/2014/main" id="{DB418ABE-5358-4175-A6C4-FF9F25FF40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13" y="2376487"/>
            <a:ext cx="3086100" cy="2105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4002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5D07984-2471-493A-BAC0-3AC80ADFB75F}"/>
              </a:ext>
            </a:extLst>
          </p:cNvPr>
          <p:cNvSpPr/>
          <p:nvPr/>
        </p:nvSpPr>
        <p:spPr>
          <a:xfrm>
            <a:off x="1648909" y="2927917"/>
            <a:ext cx="8894182" cy="32232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Picture 2" descr="Faites bon usage des couleurs - Améliorez l'impact de vos présentations -  OpenClassrooms">
            <a:extLst>
              <a:ext uri="{FF2B5EF4-FFF2-40B4-BE49-F238E27FC236}">
                <a16:creationId xmlns:a16="http://schemas.microsoft.com/office/drawing/2014/main" id="{C5E35F2D-01C7-4378-8744-CC59156942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7040" y="53318"/>
            <a:ext cx="1510747" cy="764438"/>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F296D228-7DE1-480E-A25A-716049FC1C09}"/>
              </a:ext>
            </a:extLst>
          </p:cNvPr>
          <p:cNvSpPr txBox="1"/>
          <p:nvPr/>
        </p:nvSpPr>
        <p:spPr>
          <a:xfrm>
            <a:off x="1042946" y="935151"/>
            <a:ext cx="10106108" cy="2308324"/>
          </a:xfrm>
          <a:prstGeom prst="rect">
            <a:avLst/>
          </a:prstGeom>
          <a:noFill/>
        </p:spPr>
        <p:txBody>
          <a:bodyPr wrap="square">
            <a:spAutoFit/>
          </a:bodyPr>
          <a:lstStyle/>
          <a:p>
            <a:endParaRPr lang="fr-FR" dirty="0">
              <a:latin typeface="Times New Roman" panose="02020603050405020304" pitchFamily="18" charset="0"/>
              <a:cs typeface="Times New Roman" panose="02020603050405020304" pitchFamily="18" charset="0"/>
            </a:endParaRPr>
          </a:p>
          <a:p>
            <a:r>
              <a:rPr lang="fr-FR" dirty="0">
                <a:latin typeface="Times New Roman" panose="02020603050405020304" pitchFamily="18" charset="0"/>
                <a:cs typeface="Times New Roman" panose="02020603050405020304" pitchFamily="18" charset="0"/>
              </a:rPr>
              <a:t>L’application « You </a:t>
            </a:r>
            <a:r>
              <a:rPr lang="fr-FR" dirty="0" err="1">
                <a:latin typeface="Times New Roman" panose="02020603050405020304" pitchFamily="18" charset="0"/>
                <a:cs typeface="Times New Roman" panose="02020603050405020304" pitchFamily="18" charset="0"/>
              </a:rPr>
              <a:t>choose</a:t>
            </a:r>
            <a:r>
              <a:rPr lang="fr-FR" dirty="0">
                <a:latin typeface="Times New Roman" panose="02020603050405020304" pitchFamily="18" charset="0"/>
                <a:cs typeface="Times New Roman" panose="02020603050405020304" pitchFamily="18" charset="0"/>
              </a:rPr>
              <a:t>» propose au consommateur les meilleurs produits en fonction du composant nutritionnel qu’il sélectionne! </a:t>
            </a:r>
            <a:r>
              <a:rPr lang="fr-FR" b="0" i="0" dirty="0">
                <a:effectLst/>
                <a:latin typeface="Times New Roman" panose="02020603050405020304" pitchFamily="18" charset="0"/>
                <a:cs typeface="Times New Roman" panose="02020603050405020304" pitchFamily="18" charset="0"/>
              </a:rPr>
              <a:t>Son fonctionnement est simple : première étape, reconnaître la catégorie du produit et récupérer les informations nutritionnelles. Cette étape est réalisée en analysant automatiquement une photo de l’étiquette du produit scanné. Seconde étape, la recommandation, à partir de la base de données : la référence est comparée à d’autres de la même catégorie pour proposer les meilleurs choix !</a:t>
            </a:r>
          </a:p>
          <a:p>
            <a:endParaRPr lang="fr-FR" dirty="0">
              <a:latin typeface="Times New Roman" panose="02020603050405020304" pitchFamily="18" charset="0"/>
              <a:cs typeface="Times New Roman" panose="02020603050405020304" pitchFamily="18" charset="0"/>
            </a:endParaRPr>
          </a:p>
          <a:p>
            <a:endParaRPr lang="fr-FR" dirty="0">
              <a:latin typeface="Times New Roman" panose="02020603050405020304" pitchFamily="18" charset="0"/>
              <a:cs typeface="Times New Roman" panose="02020603050405020304" pitchFamily="18" charset="0"/>
            </a:endParaRPr>
          </a:p>
        </p:txBody>
      </p:sp>
      <p:sp>
        <p:nvSpPr>
          <p:cNvPr id="5" name="ZoneTexte 4">
            <a:extLst>
              <a:ext uri="{FF2B5EF4-FFF2-40B4-BE49-F238E27FC236}">
                <a16:creationId xmlns:a16="http://schemas.microsoft.com/office/drawing/2014/main" id="{37ACBBF1-9388-4CA7-A716-4308859D5F57}"/>
              </a:ext>
            </a:extLst>
          </p:cNvPr>
          <p:cNvSpPr txBox="1"/>
          <p:nvPr/>
        </p:nvSpPr>
        <p:spPr>
          <a:xfrm>
            <a:off x="949298" y="601045"/>
            <a:ext cx="11147729" cy="461665"/>
          </a:xfrm>
          <a:prstGeom prst="rect">
            <a:avLst/>
          </a:prstGeom>
          <a:noFill/>
        </p:spPr>
        <p:txBody>
          <a:bodyPr wrap="square" rtlCol="0">
            <a:spAutoFit/>
          </a:bodyPr>
          <a:lstStyle/>
          <a:p>
            <a:r>
              <a:rPr lang="fr-FR" sz="2400" b="1" u="sng" dirty="0">
                <a:latin typeface="Times New Roman" panose="02020603050405020304" pitchFamily="18" charset="0"/>
                <a:cs typeface="Times New Roman" panose="02020603050405020304" pitchFamily="18" charset="0"/>
              </a:rPr>
              <a:t>Idée d’application</a:t>
            </a:r>
            <a:r>
              <a:rPr lang="fr-FR" b="1" u="sng" dirty="0">
                <a:latin typeface="Times New Roman" panose="02020603050405020304" pitchFamily="18" charset="0"/>
                <a:cs typeface="Times New Roman" panose="02020603050405020304" pitchFamily="18" charset="0"/>
              </a:rPr>
              <a:t>:</a:t>
            </a:r>
          </a:p>
        </p:txBody>
      </p:sp>
      <p:pic>
        <p:nvPicPr>
          <p:cNvPr id="1026" name="Picture 2">
            <a:extLst>
              <a:ext uri="{FF2B5EF4-FFF2-40B4-BE49-F238E27FC236}">
                <a16:creationId xmlns:a16="http://schemas.microsoft.com/office/drawing/2014/main" id="{E13B75C4-C5AF-473F-973C-266AEC134F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6978" y="3110797"/>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oduits alimentaires/Ramadan : Le ministère d&amp;#39;Akhannouch surveille... et  rassure - Infomédiaire">
            <a:extLst>
              <a:ext uri="{FF2B5EF4-FFF2-40B4-BE49-F238E27FC236}">
                <a16:creationId xmlns:a16="http://schemas.microsoft.com/office/drawing/2014/main" id="{FBB44C34-A6E2-4A33-A013-AFD01BEDF5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9658" y="3691811"/>
            <a:ext cx="3590811" cy="23425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avoir lire une étiquette alimentaire - passion nutrition">
            <a:extLst>
              <a:ext uri="{FF2B5EF4-FFF2-40B4-BE49-F238E27FC236}">
                <a16:creationId xmlns:a16="http://schemas.microsoft.com/office/drawing/2014/main" id="{10CFB624-182E-4189-9D44-43D3537178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8327" y="3040910"/>
            <a:ext cx="1709197" cy="1709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5031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descr="Faites bon usage des couleurs - Améliorez l'impact de vos présentations -  OpenClassrooms">
            <a:extLst>
              <a:ext uri="{FF2B5EF4-FFF2-40B4-BE49-F238E27FC236}">
                <a16:creationId xmlns:a16="http://schemas.microsoft.com/office/drawing/2014/main" id="{CC67CADB-AED3-4EC2-AC1E-8BD0B73DD8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7040" y="34268"/>
            <a:ext cx="1510747" cy="76443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34FABC6-33DC-471D-ACB5-AC9B278E888C}"/>
              </a:ext>
            </a:extLst>
          </p:cNvPr>
          <p:cNvSpPr/>
          <p:nvPr/>
        </p:nvSpPr>
        <p:spPr>
          <a:xfrm>
            <a:off x="576176" y="1205149"/>
            <a:ext cx="4425995" cy="1933575"/>
          </a:xfrm>
          <a:prstGeom prst="rect">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FF0000"/>
              </a:solidFill>
            </a:endParaRPr>
          </a:p>
        </p:txBody>
      </p:sp>
      <p:sp>
        <p:nvSpPr>
          <p:cNvPr id="3" name="ZoneTexte 2">
            <a:extLst>
              <a:ext uri="{FF2B5EF4-FFF2-40B4-BE49-F238E27FC236}">
                <a16:creationId xmlns:a16="http://schemas.microsoft.com/office/drawing/2014/main" id="{720B090F-857E-4A9B-B055-4195928E2DE7}"/>
              </a:ext>
            </a:extLst>
          </p:cNvPr>
          <p:cNvSpPr txBox="1"/>
          <p:nvPr/>
        </p:nvSpPr>
        <p:spPr>
          <a:xfrm>
            <a:off x="652377" y="1773255"/>
            <a:ext cx="1457325" cy="646331"/>
          </a:xfrm>
          <a:prstGeom prst="rect">
            <a:avLst/>
          </a:prstGeom>
          <a:noFill/>
          <a:ln w="28575">
            <a:solidFill>
              <a:schemeClr val="tx2">
                <a:lumMod val="75000"/>
                <a:lumOff val="25000"/>
              </a:schemeClr>
            </a:solidFill>
          </a:ln>
        </p:spPr>
        <p:txBody>
          <a:bodyPr wrap="square" rtlCol="0">
            <a:spAutoFit/>
          </a:bodyPr>
          <a:lstStyle/>
          <a:p>
            <a:r>
              <a:rPr lang="fr-FR" dirty="0"/>
              <a:t>Scanner un produit</a:t>
            </a:r>
          </a:p>
        </p:txBody>
      </p:sp>
      <p:pic>
        <p:nvPicPr>
          <p:cNvPr id="1026" name="Picture 2" descr="Scanner Code-barres &amp;amp; QR pour Android - Téléchargez l&amp;#39;APK">
            <a:extLst>
              <a:ext uri="{FF2B5EF4-FFF2-40B4-BE49-F238E27FC236}">
                <a16:creationId xmlns:a16="http://schemas.microsoft.com/office/drawing/2014/main" id="{853A342D-18A6-4E5E-A26B-46E4DBA51A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305" t="56880" r="30220" b="15140"/>
          <a:stretch/>
        </p:blipFill>
        <p:spPr bwMode="auto">
          <a:xfrm>
            <a:off x="2185902" y="1488517"/>
            <a:ext cx="1885951" cy="1366837"/>
          </a:xfrm>
          <a:prstGeom prst="rect">
            <a:avLst/>
          </a:prstGeom>
          <a:noFill/>
          <a:ln>
            <a:solidFill>
              <a:schemeClr val="tx2">
                <a:lumMod val="75000"/>
                <a:lumOff val="25000"/>
              </a:schemeClr>
            </a:solidFill>
          </a:ln>
          <a:extLst>
            <a:ext uri="{909E8E84-426E-40DD-AFC4-6F175D3DCCD1}">
              <a14:hiddenFill xmlns:a14="http://schemas.microsoft.com/office/drawing/2010/main">
                <a:solidFill>
                  <a:srgbClr val="FFFFFF"/>
                </a:solidFill>
              </a14:hiddenFill>
            </a:ext>
          </a:extLst>
        </p:spPr>
      </p:pic>
      <p:grpSp>
        <p:nvGrpSpPr>
          <p:cNvPr id="8" name="Groupe 7">
            <a:extLst>
              <a:ext uri="{FF2B5EF4-FFF2-40B4-BE49-F238E27FC236}">
                <a16:creationId xmlns:a16="http://schemas.microsoft.com/office/drawing/2014/main" id="{6DC1A2C7-CCB2-496E-A0A0-81A1540DAAC1}"/>
              </a:ext>
            </a:extLst>
          </p:cNvPr>
          <p:cNvGrpSpPr/>
          <p:nvPr/>
        </p:nvGrpSpPr>
        <p:grpSpPr>
          <a:xfrm>
            <a:off x="6421640" y="779483"/>
            <a:ext cx="5038726" cy="2457675"/>
            <a:chOff x="4619624" y="666750"/>
            <a:chExt cx="5038726" cy="1933575"/>
          </a:xfrm>
        </p:grpSpPr>
        <p:sp>
          <p:nvSpPr>
            <p:cNvPr id="5" name="Rectangle 4">
              <a:extLst>
                <a:ext uri="{FF2B5EF4-FFF2-40B4-BE49-F238E27FC236}">
                  <a16:creationId xmlns:a16="http://schemas.microsoft.com/office/drawing/2014/main" id="{99AE4BAE-90CA-471D-935F-0B09D7562FD3}"/>
                </a:ext>
              </a:extLst>
            </p:cNvPr>
            <p:cNvSpPr/>
            <p:nvPr/>
          </p:nvSpPr>
          <p:spPr>
            <a:xfrm>
              <a:off x="4619624" y="666750"/>
              <a:ext cx="5038726" cy="1933575"/>
            </a:xfrm>
            <a:prstGeom prst="rect">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FF0000"/>
                </a:solidFill>
              </a:endParaRPr>
            </a:p>
          </p:txBody>
        </p:sp>
        <p:sp>
          <p:nvSpPr>
            <p:cNvPr id="6" name="ZoneTexte 5">
              <a:extLst>
                <a:ext uri="{FF2B5EF4-FFF2-40B4-BE49-F238E27FC236}">
                  <a16:creationId xmlns:a16="http://schemas.microsoft.com/office/drawing/2014/main" id="{99C7CB18-DEC0-491C-A0C2-48708E535B24}"/>
                </a:ext>
              </a:extLst>
            </p:cNvPr>
            <p:cNvSpPr txBox="1"/>
            <p:nvPr/>
          </p:nvSpPr>
          <p:spPr>
            <a:xfrm>
              <a:off x="4720510" y="934807"/>
              <a:ext cx="2418477" cy="508501"/>
            </a:xfrm>
            <a:prstGeom prst="rect">
              <a:avLst/>
            </a:prstGeom>
            <a:noFill/>
            <a:ln w="28575">
              <a:solidFill>
                <a:schemeClr val="tx2">
                  <a:lumMod val="75000"/>
                  <a:lumOff val="25000"/>
                </a:schemeClr>
              </a:solidFill>
            </a:ln>
          </p:spPr>
          <p:txBody>
            <a:bodyPr wrap="square" rtlCol="0">
              <a:spAutoFit/>
            </a:bodyPr>
            <a:lstStyle/>
            <a:p>
              <a:r>
                <a:rPr lang="fr-FR" dirty="0"/>
                <a:t>Choisir une variable nutritionnelle</a:t>
              </a:r>
            </a:p>
          </p:txBody>
        </p:sp>
      </p:grpSp>
      <p:grpSp>
        <p:nvGrpSpPr>
          <p:cNvPr id="23" name="Groupe 22">
            <a:extLst>
              <a:ext uri="{FF2B5EF4-FFF2-40B4-BE49-F238E27FC236}">
                <a16:creationId xmlns:a16="http://schemas.microsoft.com/office/drawing/2014/main" id="{3A2492E3-379F-4D5E-944A-30FC19624EFB}"/>
              </a:ext>
            </a:extLst>
          </p:cNvPr>
          <p:cNvGrpSpPr/>
          <p:nvPr/>
        </p:nvGrpSpPr>
        <p:grpSpPr>
          <a:xfrm>
            <a:off x="2905124" y="3369209"/>
            <a:ext cx="6381751" cy="2934600"/>
            <a:chOff x="4619623" y="666750"/>
            <a:chExt cx="5038726" cy="1933575"/>
          </a:xfrm>
        </p:grpSpPr>
        <p:sp>
          <p:nvSpPr>
            <p:cNvPr id="24" name="Rectangle 23">
              <a:extLst>
                <a:ext uri="{FF2B5EF4-FFF2-40B4-BE49-F238E27FC236}">
                  <a16:creationId xmlns:a16="http://schemas.microsoft.com/office/drawing/2014/main" id="{214E5F0B-9085-4D97-920B-FFAB9BE9675D}"/>
                </a:ext>
              </a:extLst>
            </p:cNvPr>
            <p:cNvSpPr/>
            <p:nvPr/>
          </p:nvSpPr>
          <p:spPr>
            <a:xfrm>
              <a:off x="4619623" y="666750"/>
              <a:ext cx="5038726" cy="1933575"/>
            </a:xfrm>
            <a:prstGeom prst="rect">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FF0000"/>
                </a:solidFill>
              </a:endParaRPr>
            </a:p>
          </p:txBody>
        </p:sp>
        <p:sp>
          <p:nvSpPr>
            <p:cNvPr id="25" name="ZoneTexte 24">
              <a:extLst>
                <a:ext uri="{FF2B5EF4-FFF2-40B4-BE49-F238E27FC236}">
                  <a16:creationId xmlns:a16="http://schemas.microsoft.com/office/drawing/2014/main" id="{3CDE22A8-9C97-4A9D-8A9C-72B26E99B17A}"/>
                </a:ext>
              </a:extLst>
            </p:cNvPr>
            <p:cNvSpPr txBox="1"/>
            <p:nvPr/>
          </p:nvSpPr>
          <p:spPr>
            <a:xfrm>
              <a:off x="5032867" y="751675"/>
              <a:ext cx="4212239" cy="425860"/>
            </a:xfrm>
            <a:prstGeom prst="rect">
              <a:avLst/>
            </a:prstGeom>
            <a:noFill/>
            <a:ln w="28575">
              <a:solidFill>
                <a:schemeClr val="tx2">
                  <a:lumMod val="75000"/>
                  <a:lumOff val="25000"/>
                </a:schemeClr>
              </a:solidFill>
            </a:ln>
          </p:spPr>
          <p:txBody>
            <a:bodyPr wrap="square" rtlCol="0">
              <a:spAutoFit/>
            </a:bodyPr>
            <a:lstStyle/>
            <a:p>
              <a:pPr algn="ctr"/>
              <a:r>
                <a:rPr lang="fr-FR" dirty="0"/>
                <a:t>Produits recommandés dans la même catégorie</a:t>
              </a:r>
            </a:p>
            <a:p>
              <a:pPr algn="ctr"/>
              <a:r>
                <a:rPr lang="fr-FR" dirty="0"/>
                <a:t>Selon la valeur nutritionnelle choisie</a:t>
              </a:r>
            </a:p>
          </p:txBody>
        </p:sp>
      </p:grpSp>
      <p:sp>
        <p:nvSpPr>
          <p:cNvPr id="22" name="Ellipse 21">
            <a:extLst>
              <a:ext uri="{FF2B5EF4-FFF2-40B4-BE49-F238E27FC236}">
                <a16:creationId xmlns:a16="http://schemas.microsoft.com/office/drawing/2014/main" id="{B57EE212-3915-402E-87AB-72C6DA527263}"/>
              </a:ext>
            </a:extLst>
          </p:cNvPr>
          <p:cNvSpPr/>
          <p:nvPr/>
        </p:nvSpPr>
        <p:spPr>
          <a:xfrm>
            <a:off x="3130254" y="4300417"/>
            <a:ext cx="1657350" cy="505007"/>
          </a:xfrm>
          <a:prstGeom prst="ellipse">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Produit 1</a:t>
            </a:r>
          </a:p>
        </p:txBody>
      </p:sp>
      <p:sp>
        <p:nvSpPr>
          <p:cNvPr id="28" name="Ellipse 27">
            <a:extLst>
              <a:ext uri="{FF2B5EF4-FFF2-40B4-BE49-F238E27FC236}">
                <a16:creationId xmlns:a16="http://schemas.microsoft.com/office/drawing/2014/main" id="{531774F3-5253-457A-9FC2-376571EBE5EB}"/>
              </a:ext>
            </a:extLst>
          </p:cNvPr>
          <p:cNvSpPr/>
          <p:nvPr/>
        </p:nvSpPr>
        <p:spPr>
          <a:xfrm>
            <a:off x="5266240" y="4313920"/>
            <a:ext cx="1733553" cy="505007"/>
          </a:xfrm>
          <a:prstGeom prst="ellipse">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Produit 2</a:t>
            </a:r>
          </a:p>
        </p:txBody>
      </p:sp>
      <p:sp>
        <p:nvSpPr>
          <p:cNvPr id="29" name="Ellipse 28">
            <a:extLst>
              <a:ext uri="{FF2B5EF4-FFF2-40B4-BE49-F238E27FC236}">
                <a16:creationId xmlns:a16="http://schemas.microsoft.com/office/drawing/2014/main" id="{B0B15E3F-4F48-49EF-B9AB-FE56004FBF11}"/>
              </a:ext>
            </a:extLst>
          </p:cNvPr>
          <p:cNvSpPr/>
          <p:nvPr/>
        </p:nvSpPr>
        <p:spPr>
          <a:xfrm>
            <a:off x="7478429" y="4300417"/>
            <a:ext cx="1712123" cy="505007"/>
          </a:xfrm>
          <a:prstGeom prst="ellipse">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Produit 3</a:t>
            </a:r>
          </a:p>
        </p:txBody>
      </p:sp>
      <p:pic>
        <p:nvPicPr>
          <p:cNvPr id="1028" name="Picture 4" descr="Michel et Augustin Pâte à Tartiner Choco Noisette Bio 260g">
            <a:extLst>
              <a:ext uri="{FF2B5EF4-FFF2-40B4-BE49-F238E27FC236}">
                <a16:creationId xmlns:a16="http://schemas.microsoft.com/office/drawing/2014/main" id="{80125B76-F0A4-42F7-B999-FC6ED850AA5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000" t="5600" r="22400" b="4200"/>
          <a:stretch/>
        </p:blipFill>
        <p:spPr bwMode="auto">
          <a:xfrm>
            <a:off x="7437875" y="4822699"/>
            <a:ext cx="977056" cy="147527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t TOC! NOISETTES ET CACAO - Graine de choc">
            <a:extLst>
              <a:ext uri="{FF2B5EF4-FFF2-40B4-BE49-F238E27FC236}">
                <a16:creationId xmlns:a16="http://schemas.microsoft.com/office/drawing/2014/main" id="{C2A237B4-F60D-44FE-99DF-06FCDE761C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2000" y="4819507"/>
            <a:ext cx="1503931" cy="14752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6B224B1-B5E1-48F0-B8E3-36E6D5D2867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793" r="11320"/>
          <a:stretch/>
        </p:blipFill>
        <p:spPr bwMode="auto">
          <a:xfrm>
            <a:off x="3144849" y="4841754"/>
            <a:ext cx="1095639" cy="139785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Les désaccords sur le statut juridique du Nutri-Score persistent |  Tomorrow&amp;#39;s Food and Feed">
            <a:extLst>
              <a:ext uri="{FF2B5EF4-FFF2-40B4-BE49-F238E27FC236}">
                <a16:creationId xmlns:a16="http://schemas.microsoft.com/office/drawing/2014/main" id="{CA5C2D36-9D21-4221-84F9-BBCE3B28EA3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4726" t="6056" r="34297" b="58230"/>
          <a:stretch/>
        </p:blipFill>
        <p:spPr bwMode="auto">
          <a:xfrm>
            <a:off x="4140916" y="5078538"/>
            <a:ext cx="785816" cy="44715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Le NOVA Score, pour moins d&amp;#39;aliments ultra transformés - Santé Consommation">
            <a:extLst>
              <a:ext uri="{FF2B5EF4-FFF2-40B4-BE49-F238E27FC236}">
                <a16:creationId xmlns:a16="http://schemas.microsoft.com/office/drawing/2014/main" id="{DB27F1B7-5358-436E-A077-0038903E181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58320" y="5525688"/>
            <a:ext cx="918075" cy="36924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Les désaccords sur le statut juridique du Nutri-Score persistent |  Tomorrow&amp;#39;s Food and Feed">
            <a:extLst>
              <a:ext uri="{FF2B5EF4-FFF2-40B4-BE49-F238E27FC236}">
                <a16:creationId xmlns:a16="http://schemas.microsoft.com/office/drawing/2014/main" id="{B5BB3F3E-06BE-4D69-B0A3-7BF13BC6E39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9141" t="6793" b="57673"/>
          <a:stretch/>
        </p:blipFill>
        <p:spPr bwMode="auto">
          <a:xfrm>
            <a:off x="8257873" y="5077400"/>
            <a:ext cx="767514" cy="43618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6" descr="Le NOVA Score, pour moins d&amp;#39;aliments ultra transformés - Santé Consommation">
            <a:extLst>
              <a:ext uri="{FF2B5EF4-FFF2-40B4-BE49-F238E27FC236}">
                <a16:creationId xmlns:a16="http://schemas.microsoft.com/office/drawing/2014/main" id="{8A3D1DA2-C5F8-487A-AB7A-19A86B4F7C6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19026"/>
          <a:stretch/>
        </p:blipFill>
        <p:spPr bwMode="auto">
          <a:xfrm>
            <a:off x="8276164" y="5540682"/>
            <a:ext cx="730932" cy="36304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6" descr="Le NOVA Score, pour moins d&amp;#39;aliments ultra transformés - Santé Consommation">
            <a:extLst>
              <a:ext uri="{FF2B5EF4-FFF2-40B4-BE49-F238E27FC236}">
                <a16:creationId xmlns:a16="http://schemas.microsoft.com/office/drawing/2014/main" id="{A9E00556-ED01-43D2-8040-1CE0CF562CA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860" r="19527" b="-2860"/>
          <a:stretch/>
        </p:blipFill>
        <p:spPr bwMode="auto">
          <a:xfrm>
            <a:off x="4131953" y="5517689"/>
            <a:ext cx="754485" cy="37708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Les désaccords sur le statut juridique du Nutri-Score persistent |  Tomorrow&amp;#39;s Food and Feed">
            <a:extLst>
              <a:ext uri="{FF2B5EF4-FFF2-40B4-BE49-F238E27FC236}">
                <a16:creationId xmlns:a16="http://schemas.microsoft.com/office/drawing/2014/main" id="{DB50D929-5924-4662-B241-CC70B75E6F2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6793" r="68906" b="57673"/>
          <a:stretch/>
        </p:blipFill>
        <p:spPr bwMode="auto">
          <a:xfrm>
            <a:off x="6251491" y="5079869"/>
            <a:ext cx="800100" cy="451274"/>
          </a:xfrm>
          <a:prstGeom prst="rect">
            <a:avLst/>
          </a:prstGeom>
          <a:noFill/>
          <a:extLst>
            <a:ext uri="{909E8E84-426E-40DD-AFC4-6F175D3DCCD1}">
              <a14:hiddenFill xmlns:a14="http://schemas.microsoft.com/office/drawing/2010/main">
                <a:solidFill>
                  <a:srgbClr val="FFFFFF"/>
                </a:solidFill>
              </a14:hiddenFill>
            </a:ext>
          </a:extLst>
        </p:spPr>
      </p:pic>
      <p:grpSp>
        <p:nvGrpSpPr>
          <p:cNvPr id="56" name="Groupe 55">
            <a:extLst>
              <a:ext uri="{FF2B5EF4-FFF2-40B4-BE49-F238E27FC236}">
                <a16:creationId xmlns:a16="http://schemas.microsoft.com/office/drawing/2014/main" id="{C22A373D-97A6-4740-B22E-CC93DCD87224}"/>
              </a:ext>
            </a:extLst>
          </p:cNvPr>
          <p:cNvGrpSpPr/>
          <p:nvPr/>
        </p:nvGrpSpPr>
        <p:grpSpPr>
          <a:xfrm>
            <a:off x="9007096" y="860977"/>
            <a:ext cx="2347910" cy="2289261"/>
            <a:chOff x="5367337" y="2786061"/>
            <a:chExt cx="2347910" cy="2289261"/>
          </a:xfrm>
        </p:grpSpPr>
        <p:sp>
          <p:nvSpPr>
            <p:cNvPr id="57" name="Rectangle : coins arrondis 56">
              <a:extLst>
                <a:ext uri="{FF2B5EF4-FFF2-40B4-BE49-F238E27FC236}">
                  <a16:creationId xmlns:a16="http://schemas.microsoft.com/office/drawing/2014/main" id="{FA991BBE-4578-42E1-82BE-E97716B5C407}"/>
                </a:ext>
              </a:extLst>
            </p:cNvPr>
            <p:cNvSpPr/>
            <p:nvPr/>
          </p:nvSpPr>
          <p:spPr>
            <a:xfrm>
              <a:off x="5367337" y="2786061"/>
              <a:ext cx="1771650" cy="342900"/>
            </a:xfrm>
            <a:prstGeom prst="roundRect">
              <a:avLst/>
            </a:prstGeom>
            <a:solidFill>
              <a:schemeClr val="bg1"/>
            </a:solidFill>
            <a:ln>
              <a:solidFill>
                <a:srgbClr val="FF0000"/>
              </a:soli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Energie</a:t>
              </a:r>
            </a:p>
          </p:txBody>
        </p:sp>
        <p:sp>
          <p:nvSpPr>
            <p:cNvPr id="58" name="Rectangle : coins arrondis 57">
              <a:extLst>
                <a:ext uri="{FF2B5EF4-FFF2-40B4-BE49-F238E27FC236}">
                  <a16:creationId xmlns:a16="http://schemas.microsoft.com/office/drawing/2014/main" id="{2EFB8495-1BEB-4963-8797-A8F31512C59E}"/>
                </a:ext>
              </a:extLst>
            </p:cNvPr>
            <p:cNvSpPr/>
            <p:nvPr/>
          </p:nvSpPr>
          <p:spPr>
            <a:xfrm>
              <a:off x="5367337" y="3162509"/>
              <a:ext cx="2347910" cy="409575"/>
            </a:xfrm>
            <a:prstGeom prst="roundRect">
              <a:avLst/>
            </a:prstGeom>
            <a:solidFill>
              <a:srgbClr val="FFFF00"/>
            </a:solidFill>
            <a:ln>
              <a:solidFill>
                <a:srgbClr val="FF0000"/>
              </a:soli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chemeClr val="tx1"/>
                  </a:solidFill>
                </a:rPr>
                <a:t>Acides gras saturés</a:t>
              </a:r>
            </a:p>
          </p:txBody>
        </p:sp>
        <p:sp>
          <p:nvSpPr>
            <p:cNvPr id="59" name="Rectangle : coins arrondis 58">
              <a:extLst>
                <a:ext uri="{FF2B5EF4-FFF2-40B4-BE49-F238E27FC236}">
                  <a16:creationId xmlns:a16="http://schemas.microsoft.com/office/drawing/2014/main" id="{4E43B30C-0E93-411A-9341-8A3C6ED5F898}"/>
                </a:ext>
              </a:extLst>
            </p:cNvPr>
            <p:cNvSpPr/>
            <p:nvPr/>
          </p:nvSpPr>
          <p:spPr>
            <a:xfrm>
              <a:off x="5367337" y="4357251"/>
              <a:ext cx="1771650" cy="342900"/>
            </a:xfrm>
            <a:prstGeom prst="roundRect">
              <a:avLst/>
            </a:prstGeom>
            <a:solidFill>
              <a:schemeClr val="bg1"/>
            </a:solidFill>
            <a:ln>
              <a:solidFill>
                <a:srgbClr val="92D050"/>
              </a:soli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Protéines</a:t>
              </a:r>
            </a:p>
          </p:txBody>
        </p:sp>
        <p:sp>
          <p:nvSpPr>
            <p:cNvPr id="60" name="Rectangle : coins arrondis 59">
              <a:extLst>
                <a:ext uri="{FF2B5EF4-FFF2-40B4-BE49-F238E27FC236}">
                  <a16:creationId xmlns:a16="http://schemas.microsoft.com/office/drawing/2014/main" id="{BB48248D-E3C6-4113-B8BC-196BF25023BE}"/>
                </a:ext>
              </a:extLst>
            </p:cNvPr>
            <p:cNvSpPr/>
            <p:nvPr/>
          </p:nvSpPr>
          <p:spPr>
            <a:xfrm>
              <a:off x="5367337" y="3982080"/>
              <a:ext cx="1771650" cy="342900"/>
            </a:xfrm>
            <a:prstGeom prst="roundRect">
              <a:avLst/>
            </a:prstGeom>
            <a:solidFill>
              <a:schemeClr val="bg1"/>
            </a:solidFill>
            <a:ln>
              <a:solidFill>
                <a:srgbClr val="FF0000"/>
              </a:soli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Sel</a:t>
              </a:r>
            </a:p>
          </p:txBody>
        </p:sp>
        <p:sp>
          <p:nvSpPr>
            <p:cNvPr id="61" name="Rectangle : coins arrondis 60">
              <a:extLst>
                <a:ext uri="{FF2B5EF4-FFF2-40B4-BE49-F238E27FC236}">
                  <a16:creationId xmlns:a16="http://schemas.microsoft.com/office/drawing/2014/main" id="{5396E0E0-142D-4AC6-8962-CA3989F87BE7}"/>
                </a:ext>
              </a:extLst>
            </p:cNvPr>
            <p:cNvSpPr/>
            <p:nvPr/>
          </p:nvSpPr>
          <p:spPr>
            <a:xfrm>
              <a:off x="5367337" y="3605632"/>
              <a:ext cx="1771650" cy="342900"/>
            </a:xfrm>
            <a:prstGeom prst="roundRect">
              <a:avLst/>
            </a:prstGeom>
            <a:solidFill>
              <a:schemeClr val="bg1"/>
            </a:solidFill>
            <a:ln>
              <a:solidFill>
                <a:srgbClr val="FF0000"/>
              </a:soli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Sucres</a:t>
              </a:r>
            </a:p>
          </p:txBody>
        </p:sp>
        <p:sp>
          <p:nvSpPr>
            <p:cNvPr id="62" name="Rectangle : coins arrondis 61">
              <a:extLst>
                <a:ext uri="{FF2B5EF4-FFF2-40B4-BE49-F238E27FC236}">
                  <a16:creationId xmlns:a16="http://schemas.microsoft.com/office/drawing/2014/main" id="{DDEBBAB0-A09C-4E29-916F-0A38B61EA324}"/>
                </a:ext>
              </a:extLst>
            </p:cNvPr>
            <p:cNvSpPr/>
            <p:nvPr/>
          </p:nvSpPr>
          <p:spPr>
            <a:xfrm>
              <a:off x="5367337" y="4732422"/>
              <a:ext cx="1771650" cy="342900"/>
            </a:xfrm>
            <a:prstGeom prst="roundRect">
              <a:avLst/>
            </a:prstGeom>
            <a:solidFill>
              <a:schemeClr val="bg1"/>
            </a:solidFill>
            <a:ln>
              <a:solidFill>
                <a:srgbClr val="92D050"/>
              </a:soli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Fibres</a:t>
              </a:r>
            </a:p>
          </p:txBody>
        </p:sp>
      </p:grpSp>
      <p:sp>
        <p:nvSpPr>
          <p:cNvPr id="31" name="Ellipse 30">
            <a:extLst>
              <a:ext uri="{FF2B5EF4-FFF2-40B4-BE49-F238E27FC236}">
                <a16:creationId xmlns:a16="http://schemas.microsoft.com/office/drawing/2014/main" id="{918ED20E-AB72-4598-BE77-4E6F3C0C679C}"/>
              </a:ext>
            </a:extLst>
          </p:cNvPr>
          <p:cNvSpPr/>
          <p:nvPr/>
        </p:nvSpPr>
        <p:spPr>
          <a:xfrm>
            <a:off x="356660" y="981809"/>
            <a:ext cx="591433" cy="575180"/>
          </a:xfrm>
          <a:prstGeom prst="ellipse">
            <a:avLst/>
          </a:prstGeom>
          <a:solidFill>
            <a:srgbClr val="00206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rPr>
              <a:t>1</a:t>
            </a:r>
          </a:p>
        </p:txBody>
      </p:sp>
      <p:sp>
        <p:nvSpPr>
          <p:cNvPr id="64" name="Ellipse 63">
            <a:extLst>
              <a:ext uri="{FF2B5EF4-FFF2-40B4-BE49-F238E27FC236}">
                <a16:creationId xmlns:a16="http://schemas.microsoft.com/office/drawing/2014/main" id="{4B4A8AA5-7FBA-47B7-9279-65818A231106}"/>
              </a:ext>
            </a:extLst>
          </p:cNvPr>
          <p:cNvSpPr/>
          <p:nvPr/>
        </p:nvSpPr>
        <p:spPr>
          <a:xfrm>
            <a:off x="2712181" y="3258052"/>
            <a:ext cx="591433" cy="575180"/>
          </a:xfrm>
          <a:prstGeom prst="ellipse">
            <a:avLst/>
          </a:prstGeom>
          <a:solidFill>
            <a:srgbClr val="00206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rPr>
              <a:t>3</a:t>
            </a:r>
          </a:p>
        </p:txBody>
      </p:sp>
      <p:sp>
        <p:nvSpPr>
          <p:cNvPr id="65" name="Ellipse 64">
            <a:extLst>
              <a:ext uri="{FF2B5EF4-FFF2-40B4-BE49-F238E27FC236}">
                <a16:creationId xmlns:a16="http://schemas.microsoft.com/office/drawing/2014/main" id="{90AE9060-15DF-46CF-992B-5ECF8DAAEE44}"/>
              </a:ext>
            </a:extLst>
          </p:cNvPr>
          <p:cNvSpPr/>
          <p:nvPr/>
        </p:nvSpPr>
        <p:spPr>
          <a:xfrm>
            <a:off x="6125923" y="631528"/>
            <a:ext cx="591433" cy="575180"/>
          </a:xfrm>
          <a:prstGeom prst="ellipse">
            <a:avLst/>
          </a:prstGeom>
          <a:solidFill>
            <a:srgbClr val="00206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rPr>
              <a:t>2</a:t>
            </a:r>
          </a:p>
        </p:txBody>
      </p:sp>
      <p:pic>
        <p:nvPicPr>
          <p:cNvPr id="1046" name="Picture 22" descr="Les désaccords sur le statut juridique du Nutri-Score persistent |  Tomorrow&amp;#39;s Food and Feed">
            <a:extLst>
              <a:ext uri="{FF2B5EF4-FFF2-40B4-BE49-F238E27FC236}">
                <a16:creationId xmlns:a16="http://schemas.microsoft.com/office/drawing/2014/main" id="{4AF6E068-4AC6-4F34-8127-30BD944ADA1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2198" t="59979" r="17031" b="4749"/>
          <a:stretch/>
        </p:blipFill>
        <p:spPr bwMode="auto">
          <a:xfrm>
            <a:off x="3990531" y="1736624"/>
            <a:ext cx="826840" cy="476848"/>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Le NOVA Score, pour moins d&amp;#39;aliments ultra transformés - Santé Consommation">
            <a:extLst>
              <a:ext uri="{FF2B5EF4-FFF2-40B4-BE49-F238E27FC236}">
                <a16:creationId xmlns:a16="http://schemas.microsoft.com/office/drawing/2014/main" id="{0BF70F23-C2A6-4CA5-9C2C-411A5A6D29F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20000"/>
          <a:stretch/>
        </p:blipFill>
        <p:spPr bwMode="auto">
          <a:xfrm>
            <a:off x="3996212" y="2213473"/>
            <a:ext cx="821159" cy="420844"/>
          </a:xfrm>
          <a:prstGeom prst="rect">
            <a:avLst/>
          </a:prstGeom>
          <a:noFill/>
          <a:extLst>
            <a:ext uri="{909E8E84-426E-40DD-AFC4-6F175D3DCCD1}">
              <a14:hiddenFill xmlns:a14="http://schemas.microsoft.com/office/drawing/2010/main">
                <a:solidFill>
                  <a:srgbClr val="FFFFFF"/>
                </a:solidFill>
              </a14:hiddenFill>
            </a:ext>
          </a:extLst>
        </p:spPr>
      </p:pic>
      <p:sp>
        <p:nvSpPr>
          <p:cNvPr id="68" name="Titre 1">
            <a:extLst>
              <a:ext uri="{FF2B5EF4-FFF2-40B4-BE49-F238E27FC236}">
                <a16:creationId xmlns:a16="http://schemas.microsoft.com/office/drawing/2014/main" id="{E0A1763B-5F08-4B6A-8AE0-0EAE985A7853}"/>
              </a:ext>
            </a:extLst>
          </p:cNvPr>
          <p:cNvSpPr txBox="1">
            <a:spLocks/>
          </p:cNvSpPr>
          <p:nvPr/>
        </p:nvSpPr>
        <p:spPr>
          <a:xfrm>
            <a:off x="495938" y="295072"/>
            <a:ext cx="10026650" cy="655637"/>
          </a:xfrm>
          <a:prstGeom prst="rect">
            <a:avLst/>
          </a:prstGeom>
        </p:spPr>
        <p:txBody>
          <a:bodyPr>
            <a:normAutofit/>
          </a:bodyPr>
          <a:lstStyle>
            <a:lvl1pPr algn="l" defTabSz="914400" rtl="0" eaLnBrk="1" latinLnBrk="0" hangingPunct="1">
              <a:lnSpc>
                <a:spcPct val="90000"/>
              </a:lnSpc>
              <a:spcBef>
                <a:spcPct val="0"/>
              </a:spcBef>
              <a:buNone/>
              <a:defRPr sz="4400" i="0" kern="1200" spc="-50" baseline="0">
                <a:solidFill>
                  <a:schemeClr val="tx1">
                    <a:lumMod val="75000"/>
                    <a:lumOff val="25000"/>
                  </a:schemeClr>
                </a:solidFill>
                <a:latin typeface="+mj-lt"/>
                <a:ea typeface="+mj-ea"/>
                <a:cs typeface="+mj-cs"/>
              </a:defRPr>
            </a:lvl1pPr>
          </a:lstStyle>
          <a:p>
            <a:r>
              <a:rPr lang="fr-FR" sz="2400" b="1" u="sng" dirty="0"/>
              <a:t>Exemple</a:t>
            </a:r>
            <a:r>
              <a:rPr lang="fr-FR" sz="2000" b="1" u="sng" dirty="0"/>
              <a:t>:</a:t>
            </a:r>
          </a:p>
        </p:txBody>
      </p:sp>
    </p:spTree>
    <p:extLst>
      <p:ext uri="{BB962C8B-B14F-4D97-AF65-F5344CB8AC3E}">
        <p14:creationId xmlns:p14="http://schemas.microsoft.com/office/powerpoint/2010/main" val="302728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4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3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4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4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4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22" grpId="0" animBg="1"/>
      <p:bldP spid="28" grpId="0" animBg="1"/>
      <p:bldP spid="29" grpId="0" animBg="1"/>
      <p:bldP spid="31" grpId="0" animBg="1"/>
      <p:bldP spid="64" grpId="0" animBg="1"/>
      <p:bldP spid="6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A0DAAB35-0FD2-4FD9-AD95-063FC668E6CE}"/>
              </a:ext>
            </a:extLst>
          </p:cNvPr>
          <p:cNvSpPr txBox="1"/>
          <p:nvPr/>
        </p:nvSpPr>
        <p:spPr>
          <a:xfrm>
            <a:off x="522135" y="1704465"/>
            <a:ext cx="11147729" cy="2123658"/>
          </a:xfrm>
          <a:prstGeom prst="rect">
            <a:avLst/>
          </a:prstGeom>
          <a:noFill/>
        </p:spPr>
        <p:txBody>
          <a:bodyPr wrap="square" rtlCol="0">
            <a:spAutoFit/>
          </a:bodyPr>
          <a:lstStyle/>
          <a:p>
            <a:pPr algn="ctr"/>
            <a:r>
              <a:rPr lang="fr-FR" sz="4400" dirty="0">
                <a:latin typeface="Times New Roman" panose="02020603050405020304" pitchFamily="18" charset="0"/>
                <a:cs typeface="Times New Roman" panose="02020603050405020304" pitchFamily="18" charset="0"/>
              </a:rPr>
              <a:t>Partie 1</a:t>
            </a:r>
          </a:p>
          <a:p>
            <a:pPr algn="ctr"/>
            <a:endParaRPr lang="fr-FR" sz="4400" dirty="0">
              <a:latin typeface="Times New Roman" panose="02020603050405020304" pitchFamily="18" charset="0"/>
              <a:cs typeface="Times New Roman" panose="02020603050405020304" pitchFamily="18" charset="0"/>
            </a:endParaRPr>
          </a:p>
          <a:p>
            <a:pPr algn="ctr"/>
            <a:r>
              <a:rPr lang="fr-FR" sz="4400" dirty="0">
                <a:latin typeface="Times New Roman" panose="02020603050405020304" pitchFamily="18" charset="0"/>
                <a:cs typeface="Times New Roman" panose="02020603050405020304" pitchFamily="18" charset="0"/>
              </a:rPr>
              <a:t>Nettoyage de données</a:t>
            </a:r>
          </a:p>
        </p:txBody>
      </p:sp>
      <p:pic>
        <p:nvPicPr>
          <p:cNvPr id="3" name="Picture 2" descr="Faites bon usage des couleurs - Améliorez l'impact de vos présentations -  OpenClassrooms">
            <a:extLst>
              <a:ext uri="{FF2B5EF4-FFF2-40B4-BE49-F238E27FC236}">
                <a16:creationId xmlns:a16="http://schemas.microsoft.com/office/drawing/2014/main" id="{AF0786D0-D2E1-43EB-AEB6-C0D2E7C4A2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7040" y="53318"/>
            <a:ext cx="1510747" cy="764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520847"/>
      </p:ext>
    </p:extLst>
  </p:cSld>
  <p:clrMapOvr>
    <a:masterClrMapping/>
  </p:clrMapOvr>
</p:sld>
</file>

<file path=ppt/theme/theme1.xml><?xml version="1.0" encoding="utf-8"?>
<a:theme xmlns:a="http://schemas.openxmlformats.org/drawingml/2006/main" name="RetrospectVTI">
  <a:themeElements>
    <a:clrScheme name="AnalogousFromDarkSeedLeftStep">
      <a:dk1>
        <a:srgbClr val="000000"/>
      </a:dk1>
      <a:lt1>
        <a:srgbClr val="FFFFFF"/>
      </a:lt1>
      <a:dk2>
        <a:srgbClr val="1A1633"/>
      </a:dk2>
      <a:lt2>
        <a:srgbClr val="F0F3F1"/>
      </a:lt2>
      <a:accent1>
        <a:srgbClr val="D13FBA"/>
      </a:accent1>
      <a:accent2>
        <a:srgbClr val="9A2DBF"/>
      </a:accent2>
      <a:accent3>
        <a:srgbClr val="6F3FD1"/>
      </a:accent3>
      <a:accent4>
        <a:srgbClr val="313EC0"/>
      </a:accent4>
      <a:accent5>
        <a:srgbClr val="3F89D1"/>
      </a:accent5>
      <a:accent6>
        <a:srgbClr val="2DB4BF"/>
      </a:accent6>
      <a:hlink>
        <a:srgbClr val="3F6BBF"/>
      </a:hlink>
      <a:folHlink>
        <a:srgbClr val="7F7F7F"/>
      </a:folHlink>
    </a:clrScheme>
    <a:fontScheme name="Retrospect">
      <a:majorFont>
        <a:latin typeface="Sagona Extra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agona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21298</TotalTime>
  <Words>955</Words>
  <Application>Microsoft Office PowerPoint</Application>
  <PresentationFormat>Grand écran</PresentationFormat>
  <Paragraphs>151</Paragraphs>
  <Slides>26</Slides>
  <Notes>0</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26</vt:i4>
      </vt:variant>
    </vt:vector>
  </HeadingPairs>
  <TitlesOfParts>
    <vt:vector size="35" baseType="lpstr">
      <vt:lpstr>Abadi Extra Light</vt:lpstr>
      <vt:lpstr>Arial</vt:lpstr>
      <vt:lpstr>Arial</vt:lpstr>
      <vt:lpstr>Calibri</vt:lpstr>
      <vt:lpstr>Helvetica Neue</vt:lpstr>
      <vt:lpstr>Sagona Book</vt:lpstr>
      <vt:lpstr>Sagona ExtraLight</vt:lpstr>
      <vt:lpstr>Times New Roman</vt:lpstr>
      <vt:lpstr>RetrospectVTI</vt:lpstr>
      <vt:lpstr>Projet  3</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2</dc:title>
  <dc:creator>Administrator</dc:creator>
  <cp:lastModifiedBy>Administrator</cp:lastModifiedBy>
  <cp:revision>174</cp:revision>
  <dcterms:created xsi:type="dcterms:W3CDTF">2021-05-06T08:15:34Z</dcterms:created>
  <dcterms:modified xsi:type="dcterms:W3CDTF">2021-06-21T09:29:27Z</dcterms:modified>
</cp:coreProperties>
</file>